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44" r:id="rId1"/>
    <p:sldMasterId id="2147483756" r:id="rId2"/>
  </p:sldMasterIdLst>
  <p:notesMasterIdLst>
    <p:notesMasterId r:id="rId15"/>
  </p:notesMasterIdLst>
  <p:sldIdLst>
    <p:sldId id="258" r:id="rId3"/>
    <p:sldId id="489" r:id="rId4"/>
    <p:sldId id="398" r:id="rId5"/>
    <p:sldId id="482" r:id="rId6"/>
    <p:sldId id="488" r:id="rId7"/>
    <p:sldId id="490" r:id="rId8"/>
    <p:sldId id="491" r:id="rId9"/>
    <p:sldId id="492" r:id="rId10"/>
    <p:sldId id="494" r:id="rId11"/>
    <p:sldId id="495" r:id="rId12"/>
    <p:sldId id="496" r:id="rId13"/>
    <p:sldId id="497" r:id="rId14"/>
  </p:sldIdLst>
  <p:sldSz cx="12192000" cy="6858000"/>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428" autoAdjust="0"/>
    <p:restoredTop sz="70534" autoAdjust="0"/>
  </p:normalViewPr>
  <p:slideViewPr>
    <p:cSldViewPr snapToGrid="0">
      <p:cViewPr varScale="1">
        <p:scale>
          <a:sx n="111" d="100"/>
          <a:sy n="111" d="100"/>
        </p:scale>
        <p:origin x="282"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6434"/>
          </a:xfrm>
          <a:prstGeom prst="rect">
            <a:avLst/>
          </a:prstGeom>
        </p:spPr>
        <p:txBody>
          <a:bodyPr vert="horz" lIns="92446" tIns="46223" rIns="92446" bIns="46223" rtlCol="0"/>
          <a:lstStyle>
            <a:lvl1pPr algn="l">
              <a:defRPr sz="1200"/>
            </a:lvl1pPr>
          </a:lstStyle>
          <a:p>
            <a:endParaRPr lang="en-CA" dirty="0"/>
          </a:p>
        </p:txBody>
      </p:sp>
      <p:sp>
        <p:nvSpPr>
          <p:cNvPr id="3" name="Date Placeholder 2"/>
          <p:cNvSpPr>
            <a:spLocks noGrp="1"/>
          </p:cNvSpPr>
          <p:nvPr>
            <p:ph type="dt" idx="1"/>
          </p:nvPr>
        </p:nvSpPr>
        <p:spPr>
          <a:xfrm>
            <a:off x="3898102" y="0"/>
            <a:ext cx="2982119" cy="466434"/>
          </a:xfrm>
          <a:prstGeom prst="rect">
            <a:avLst/>
          </a:prstGeom>
        </p:spPr>
        <p:txBody>
          <a:bodyPr vert="horz" lIns="92446" tIns="46223" rIns="92446" bIns="46223" rtlCol="0"/>
          <a:lstStyle>
            <a:lvl1pPr algn="r">
              <a:defRPr sz="1200"/>
            </a:lvl1pPr>
          </a:lstStyle>
          <a:p>
            <a:fld id="{2F9479C3-DDA4-417E-8E77-F16B32098A66}" type="datetimeFigureOut">
              <a:rPr lang="en-CA" smtClean="0"/>
              <a:t>2024-09-28</a:t>
            </a:fld>
            <a:endParaRPr lang="en-CA" dirty="0"/>
          </a:p>
        </p:txBody>
      </p:sp>
      <p:sp>
        <p:nvSpPr>
          <p:cNvPr id="4" name="Slide Image Placeholder 3"/>
          <p:cNvSpPr>
            <a:spLocks noGrp="1" noRot="1" noChangeAspect="1"/>
          </p:cNvSpPr>
          <p:nvPr>
            <p:ph type="sldImg" idx="2"/>
          </p:nvPr>
        </p:nvSpPr>
        <p:spPr>
          <a:xfrm>
            <a:off x="654050" y="1162050"/>
            <a:ext cx="5575300" cy="3136900"/>
          </a:xfrm>
          <a:prstGeom prst="rect">
            <a:avLst/>
          </a:prstGeom>
          <a:noFill/>
          <a:ln w="12700">
            <a:solidFill>
              <a:prstClr val="black"/>
            </a:solidFill>
          </a:ln>
        </p:spPr>
        <p:txBody>
          <a:bodyPr vert="horz" lIns="92446" tIns="46223" rIns="92446" bIns="46223" rtlCol="0" anchor="ctr"/>
          <a:lstStyle/>
          <a:p>
            <a:endParaRPr lang="en-CA" dirty="0"/>
          </a:p>
        </p:txBody>
      </p:sp>
      <p:sp>
        <p:nvSpPr>
          <p:cNvPr id="5" name="Notes Placeholder 4"/>
          <p:cNvSpPr>
            <a:spLocks noGrp="1"/>
          </p:cNvSpPr>
          <p:nvPr>
            <p:ph type="body" sz="quarter" idx="3"/>
          </p:nvPr>
        </p:nvSpPr>
        <p:spPr>
          <a:xfrm>
            <a:off x="688182" y="4473892"/>
            <a:ext cx="5505450" cy="3660458"/>
          </a:xfrm>
          <a:prstGeom prst="rect">
            <a:avLst/>
          </a:prstGeom>
        </p:spPr>
        <p:txBody>
          <a:bodyPr vert="horz" lIns="92446" tIns="46223" rIns="92446" bIns="46223"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829967"/>
            <a:ext cx="2982119" cy="466433"/>
          </a:xfrm>
          <a:prstGeom prst="rect">
            <a:avLst/>
          </a:prstGeom>
        </p:spPr>
        <p:txBody>
          <a:bodyPr vert="horz" lIns="92446" tIns="46223" rIns="92446" bIns="46223" rtlCol="0" anchor="b"/>
          <a:lstStyle>
            <a:lvl1pPr algn="l">
              <a:defRPr sz="1200"/>
            </a:lvl1pPr>
          </a:lstStyle>
          <a:p>
            <a:endParaRPr lang="en-CA" dirty="0"/>
          </a:p>
        </p:txBody>
      </p:sp>
      <p:sp>
        <p:nvSpPr>
          <p:cNvPr id="7" name="Slide Number Placeholder 6"/>
          <p:cNvSpPr>
            <a:spLocks noGrp="1"/>
          </p:cNvSpPr>
          <p:nvPr>
            <p:ph type="sldNum" sz="quarter" idx="5"/>
          </p:nvPr>
        </p:nvSpPr>
        <p:spPr>
          <a:xfrm>
            <a:off x="3898102" y="8829967"/>
            <a:ext cx="2982119" cy="466433"/>
          </a:xfrm>
          <a:prstGeom prst="rect">
            <a:avLst/>
          </a:prstGeom>
        </p:spPr>
        <p:txBody>
          <a:bodyPr vert="horz" lIns="92446" tIns="46223" rIns="92446" bIns="46223" rtlCol="0" anchor="b"/>
          <a:lstStyle>
            <a:lvl1pPr algn="r">
              <a:defRPr sz="1200"/>
            </a:lvl1pPr>
          </a:lstStyle>
          <a:p>
            <a:fld id="{D6A3BD33-115E-4235-AA02-53C31716ED32}" type="slidenum">
              <a:rPr lang="en-CA" smtClean="0"/>
              <a:t>‹#›</a:t>
            </a:fld>
            <a:endParaRPr lang="en-CA" dirty="0"/>
          </a:p>
        </p:txBody>
      </p:sp>
    </p:spTree>
    <p:extLst>
      <p:ext uri="{BB962C8B-B14F-4D97-AF65-F5344CB8AC3E}">
        <p14:creationId xmlns:p14="http://schemas.microsoft.com/office/powerpoint/2010/main" val="36399000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DD2A8-FA9C-4CFA-93D0-098CEE7341ED}" type="slidenum">
              <a:rPr lang="en-CA" smtClean="0"/>
              <a:t>2</a:t>
            </a:fld>
            <a:endParaRPr lang="en-CA" dirty="0"/>
          </a:p>
        </p:txBody>
      </p:sp>
    </p:spTree>
    <p:extLst>
      <p:ext uri="{BB962C8B-B14F-4D97-AF65-F5344CB8AC3E}">
        <p14:creationId xmlns:p14="http://schemas.microsoft.com/office/powerpoint/2010/main" val="35464176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DD2A8-FA9C-4CFA-93D0-098CEE7341ED}" type="slidenum">
              <a:rPr lang="en-CA" smtClean="0"/>
              <a:t>3</a:t>
            </a:fld>
            <a:endParaRPr lang="en-CA" dirty="0"/>
          </a:p>
        </p:txBody>
      </p:sp>
    </p:spTree>
    <p:extLst>
      <p:ext uri="{BB962C8B-B14F-4D97-AF65-F5344CB8AC3E}">
        <p14:creationId xmlns:p14="http://schemas.microsoft.com/office/powerpoint/2010/main" val="21101321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DD2A8-FA9C-4CFA-93D0-098CEE7341ED}" type="slidenum">
              <a:rPr lang="en-CA" smtClean="0"/>
              <a:t>4</a:t>
            </a:fld>
            <a:endParaRPr lang="en-CA" dirty="0"/>
          </a:p>
        </p:txBody>
      </p:sp>
    </p:spTree>
    <p:extLst>
      <p:ext uri="{BB962C8B-B14F-4D97-AF65-F5344CB8AC3E}">
        <p14:creationId xmlns:p14="http://schemas.microsoft.com/office/powerpoint/2010/main" val="40389061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DD2A8-FA9C-4CFA-93D0-098CEE7341ED}" type="slidenum">
              <a:rPr lang="en-CA" smtClean="0"/>
              <a:t>5</a:t>
            </a:fld>
            <a:endParaRPr lang="en-CA" dirty="0"/>
          </a:p>
        </p:txBody>
      </p:sp>
    </p:spTree>
    <p:extLst>
      <p:ext uri="{BB962C8B-B14F-4D97-AF65-F5344CB8AC3E}">
        <p14:creationId xmlns:p14="http://schemas.microsoft.com/office/powerpoint/2010/main" val="17779902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DD2A8-FA9C-4CFA-93D0-098CEE7341ED}" type="slidenum">
              <a:rPr lang="en-CA" smtClean="0"/>
              <a:t>6</a:t>
            </a:fld>
            <a:endParaRPr lang="en-CA" dirty="0"/>
          </a:p>
        </p:txBody>
      </p:sp>
    </p:spTree>
    <p:extLst>
      <p:ext uri="{BB962C8B-B14F-4D97-AF65-F5344CB8AC3E}">
        <p14:creationId xmlns:p14="http://schemas.microsoft.com/office/powerpoint/2010/main" val="28314471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DD2A8-FA9C-4CFA-93D0-098CEE7341ED}" type="slidenum">
              <a:rPr lang="en-CA" smtClean="0"/>
              <a:t>7</a:t>
            </a:fld>
            <a:endParaRPr lang="en-CA" dirty="0"/>
          </a:p>
        </p:txBody>
      </p:sp>
    </p:spTree>
    <p:extLst>
      <p:ext uri="{BB962C8B-B14F-4D97-AF65-F5344CB8AC3E}">
        <p14:creationId xmlns:p14="http://schemas.microsoft.com/office/powerpoint/2010/main" val="42206279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DD2A8-FA9C-4CFA-93D0-098CEE7341ED}" type="slidenum">
              <a:rPr lang="en-CA" smtClean="0"/>
              <a:t>8</a:t>
            </a:fld>
            <a:endParaRPr lang="en-CA" dirty="0"/>
          </a:p>
        </p:txBody>
      </p:sp>
    </p:spTree>
    <p:extLst>
      <p:ext uri="{BB962C8B-B14F-4D97-AF65-F5344CB8AC3E}">
        <p14:creationId xmlns:p14="http://schemas.microsoft.com/office/powerpoint/2010/main" val="38372870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DD2A8-FA9C-4CFA-93D0-098CEE7341ED}" type="slidenum">
              <a:rPr lang="en-CA" smtClean="0"/>
              <a:t>9</a:t>
            </a:fld>
            <a:endParaRPr lang="en-CA" dirty="0"/>
          </a:p>
        </p:txBody>
      </p:sp>
    </p:spTree>
    <p:extLst>
      <p:ext uri="{BB962C8B-B14F-4D97-AF65-F5344CB8AC3E}">
        <p14:creationId xmlns:p14="http://schemas.microsoft.com/office/powerpoint/2010/main" val="3005053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A5DF55F-9B84-4185-933E-FA4AAB751EC0}" type="datetimeFigureOut">
              <a:rPr lang="en-CA" smtClean="0"/>
              <a:t>2024-09-28</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F6637DFE-9668-420F-969D-6D67239FD710}" type="slidenum">
              <a:rPr lang="en-CA" smtClean="0"/>
              <a:t>‹#›</a:t>
            </a:fld>
            <a:endParaRPr lang="en-CA"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586311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A5DF55F-9B84-4185-933E-FA4AAB751EC0}" type="datetimeFigureOut">
              <a:rPr lang="en-CA" smtClean="0"/>
              <a:t>2024-09-28</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F6637DFE-9668-420F-969D-6D67239FD710}" type="slidenum">
              <a:rPr lang="en-CA" smtClean="0"/>
              <a:t>‹#›</a:t>
            </a:fld>
            <a:endParaRPr lang="en-CA" dirty="0"/>
          </a:p>
        </p:txBody>
      </p:sp>
    </p:spTree>
    <p:extLst>
      <p:ext uri="{BB962C8B-B14F-4D97-AF65-F5344CB8AC3E}">
        <p14:creationId xmlns:p14="http://schemas.microsoft.com/office/powerpoint/2010/main" val="27536987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A5DF55F-9B84-4185-933E-FA4AAB751EC0}" type="datetimeFigureOut">
              <a:rPr lang="en-CA" smtClean="0"/>
              <a:t>2024-09-28</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F6637DFE-9668-420F-969D-6D67239FD710}" type="slidenum">
              <a:rPr lang="en-CA" smtClean="0"/>
              <a:t>‹#›</a:t>
            </a:fld>
            <a:endParaRPr lang="en-CA" dirty="0"/>
          </a:p>
        </p:txBody>
      </p:sp>
    </p:spTree>
    <p:extLst>
      <p:ext uri="{BB962C8B-B14F-4D97-AF65-F5344CB8AC3E}">
        <p14:creationId xmlns:p14="http://schemas.microsoft.com/office/powerpoint/2010/main" val="23789858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191269F-AE06-6B4C-BA97-E243612964AE}" type="datetimeFigureOut">
              <a:rPr lang="en-US" smtClean="0"/>
              <a:pPr/>
              <a:t>9/28/2024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0C1E3D-4C5E-A04F-9780-9C92EEF92C96}" type="slidenum">
              <a:rPr lang="en-US" smtClean="0"/>
              <a:pPr/>
              <a:t>‹#›</a:t>
            </a:fld>
            <a:endParaRPr lang="en-US"/>
          </a:p>
        </p:txBody>
      </p:sp>
    </p:spTree>
    <p:extLst>
      <p:ext uri="{BB962C8B-B14F-4D97-AF65-F5344CB8AC3E}">
        <p14:creationId xmlns:p14="http://schemas.microsoft.com/office/powerpoint/2010/main" val="37028677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191269F-AE06-6B4C-BA97-E243612964AE}" type="datetimeFigureOut">
              <a:rPr lang="en-US" smtClean="0"/>
              <a:pPr/>
              <a:t>9/28/2024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0C1E3D-4C5E-A04F-9780-9C92EEF92C96}" type="slidenum">
              <a:rPr lang="en-US" smtClean="0"/>
              <a:pPr/>
              <a:t>‹#›</a:t>
            </a:fld>
            <a:endParaRPr lang="en-US"/>
          </a:p>
        </p:txBody>
      </p:sp>
    </p:spTree>
    <p:extLst>
      <p:ext uri="{BB962C8B-B14F-4D97-AF65-F5344CB8AC3E}">
        <p14:creationId xmlns:p14="http://schemas.microsoft.com/office/powerpoint/2010/main" val="1762682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191269F-AE06-6B4C-BA97-E243612964AE}" type="datetimeFigureOut">
              <a:rPr lang="en-US" smtClean="0"/>
              <a:pPr/>
              <a:t>9/28/2024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0C1E3D-4C5E-A04F-9780-9C92EEF92C96}" type="slidenum">
              <a:rPr lang="en-US" smtClean="0"/>
              <a:pPr/>
              <a:t>‹#›</a:t>
            </a:fld>
            <a:endParaRPr lang="en-US"/>
          </a:p>
        </p:txBody>
      </p:sp>
    </p:spTree>
    <p:extLst>
      <p:ext uri="{BB962C8B-B14F-4D97-AF65-F5344CB8AC3E}">
        <p14:creationId xmlns:p14="http://schemas.microsoft.com/office/powerpoint/2010/main" val="37988533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191269F-AE06-6B4C-BA97-E243612964AE}" type="datetimeFigureOut">
              <a:rPr lang="en-US" smtClean="0"/>
              <a:pPr/>
              <a:t>9/28/2024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0C1E3D-4C5E-A04F-9780-9C92EEF92C96}" type="slidenum">
              <a:rPr lang="en-US" smtClean="0"/>
              <a:pPr/>
              <a:t>‹#›</a:t>
            </a:fld>
            <a:endParaRPr lang="en-US"/>
          </a:p>
        </p:txBody>
      </p:sp>
    </p:spTree>
    <p:extLst>
      <p:ext uri="{BB962C8B-B14F-4D97-AF65-F5344CB8AC3E}">
        <p14:creationId xmlns:p14="http://schemas.microsoft.com/office/powerpoint/2010/main" val="7034525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191269F-AE06-6B4C-BA97-E243612964AE}" type="datetimeFigureOut">
              <a:rPr lang="en-US" smtClean="0"/>
              <a:pPr/>
              <a:t>9/28/2024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90C1E3D-4C5E-A04F-9780-9C92EEF92C96}" type="slidenum">
              <a:rPr lang="en-US" smtClean="0"/>
              <a:pPr/>
              <a:t>‹#›</a:t>
            </a:fld>
            <a:endParaRPr lang="en-US"/>
          </a:p>
        </p:txBody>
      </p:sp>
    </p:spTree>
    <p:extLst>
      <p:ext uri="{BB962C8B-B14F-4D97-AF65-F5344CB8AC3E}">
        <p14:creationId xmlns:p14="http://schemas.microsoft.com/office/powerpoint/2010/main" val="6077636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191269F-AE06-6B4C-BA97-E243612964AE}" type="datetimeFigureOut">
              <a:rPr lang="en-US" smtClean="0"/>
              <a:pPr/>
              <a:t>9/28/2024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90C1E3D-4C5E-A04F-9780-9C92EEF92C96}" type="slidenum">
              <a:rPr lang="en-US" smtClean="0"/>
              <a:pPr/>
              <a:t>‹#›</a:t>
            </a:fld>
            <a:endParaRPr lang="en-US"/>
          </a:p>
        </p:txBody>
      </p:sp>
    </p:spTree>
    <p:extLst>
      <p:ext uri="{BB962C8B-B14F-4D97-AF65-F5344CB8AC3E}">
        <p14:creationId xmlns:p14="http://schemas.microsoft.com/office/powerpoint/2010/main" val="240917763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91269F-AE06-6B4C-BA97-E243612964AE}" type="datetimeFigureOut">
              <a:rPr lang="en-US" smtClean="0"/>
              <a:pPr/>
              <a:t>9/28/2024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90C1E3D-4C5E-A04F-9780-9C92EEF92C96}" type="slidenum">
              <a:rPr lang="en-US" smtClean="0"/>
              <a:pPr/>
              <a:t>‹#›</a:t>
            </a:fld>
            <a:endParaRPr lang="en-US"/>
          </a:p>
        </p:txBody>
      </p:sp>
    </p:spTree>
    <p:extLst>
      <p:ext uri="{BB962C8B-B14F-4D97-AF65-F5344CB8AC3E}">
        <p14:creationId xmlns:p14="http://schemas.microsoft.com/office/powerpoint/2010/main" val="347113369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191269F-AE06-6B4C-BA97-E243612964AE}" type="datetimeFigureOut">
              <a:rPr lang="en-US" smtClean="0"/>
              <a:pPr/>
              <a:t>9/28/2024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0C1E3D-4C5E-A04F-9780-9C92EEF92C96}" type="slidenum">
              <a:rPr lang="en-US" smtClean="0"/>
              <a:pPr/>
              <a:t>‹#›</a:t>
            </a:fld>
            <a:endParaRPr lang="en-US"/>
          </a:p>
        </p:txBody>
      </p:sp>
    </p:spTree>
    <p:extLst>
      <p:ext uri="{BB962C8B-B14F-4D97-AF65-F5344CB8AC3E}">
        <p14:creationId xmlns:p14="http://schemas.microsoft.com/office/powerpoint/2010/main" val="36961187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A5DF55F-9B84-4185-933E-FA4AAB751EC0}" type="datetimeFigureOut">
              <a:rPr lang="en-CA" smtClean="0"/>
              <a:t>2024-09-28</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F6637DFE-9668-420F-969D-6D67239FD710}" type="slidenum">
              <a:rPr lang="en-CA" smtClean="0"/>
              <a:t>‹#›</a:t>
            </a:fld>
            <a:endParaRPr lang="en-CA" dirty="0"/>
          </a:p>
        </p:txBody>
      </p:sp>
    </p:spTree>
    <p:extLst>
      <p:ext uri="{BB962C8B-B14F-4D97-AF65-F5344CB8AC3E}">
        <p14:creationId xmlns:p14="http://schemas.microsoft.com/office/powerpoint/2010/main" val="394396270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191269F-AE06-6B4C-BA97-E243612964AE}" type="datetimeFigureOut">
              <a:rPr lang="en-US" smtClean="0"/>
              <a:pPr/>
              <a:t>9/28/2024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0C1E3D-4C5E-A04F-9780-9C92EEF92C96}" type="slidenum">
              <a:rPr lang="en-US" smtClean="0"/>
              <a:pPr/>
              <a:t>‹#›</a:t>
            </a:fld>
            <a:endParaRPr lang="en-US"/>
          </a:p>
        </p:txBody>
      </p:sp>
    </p:spTree>
    <p:extLst>
      <p:ext uri="{BB962C8B-B14F-4D97-AF65-F5344CB8AC3E}">
        <p14:creationId xmlns:p14="http://schemas.microsoft.com/office/powerpoint/2010/main" val="364078170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191269F-AE06-6B4C-BA97-E243612964AE}" type="datetimeFigureOut">
              <a:rPr lang="en-US" smtClean="0"/>
              <a:pPr/>
              <a:t>9/28/2024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0C1E3D-4C5E-A04F-9780-9C92EEF92C96}" type="slidenum">
              <a:rPr lang="en-US" smtClean="0"/>
              <a:pPr/>
              <a:t>‹#›</a:t>
            </a:fld>
            <a:endParaRPr lang="en-US"/>
          </a:p>
        </p:txBody>
      </p:sp>
    </p:spTree>
    <p:extLst>
      <p:ext uri="{BB962C8B-B14F-4D97-AF65-F5344CB8AC3E}">
        <p14:creationId xmlns:p14="http://schemas.microsoft.com/office/powerpoint/2010/main" val="24236181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191269F-AE06-6B4C-BA97-E243612964AE}" type="datetimeFigureOut">
              <a:rPr lang="en-US" smtClean="0"/>
              <a:pPr/>
              <a:t>9/28/2024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0C1E3D-4C5E-A04F-9780-9C92EEF92C96}" type="slidenum">
              <a:rPr lang="en-US" smtClean="0"/>
              <a:pPr/>
              <a:t>‹#›</a:t>
            </a:fld>
            <a:endParaRPr lang="en-US"/>
          </a:p>
        </p:txBody>
      </p:sp>
    </p:spTree>
    <p:extLst>
      <p:ext uri="{BB962C8B-B14F-4D97-AF65-F5344CB8AC3E}">
        <p14:creationId xmlns:p14="http://schemas.microsoft.com/office/powerpoint/2010/main" val="17328112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A5DF55F-9B84-4185-933E-FA4AAB751EC0}" type="datetimeFigureOut">
              <a:rPr lang="en-CA" smtClean="0"/>
              <a:t>2024-09-28</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F6637DFE-9668-420F-969D-6D67239FD710}" type="slidenum">
              <a:rPr lang="en-CA" smtClean="0"/>
              <a:t>‹#›</a:t>
            </a:fld>
            <a:endParaRPr lang="en-CA"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868818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A5DF55F-9B84-4185-933E-FA4AAB751EC0}" type="datetimeFigureOut">
              <a:rPr lang="en-CA" smtClean="0"/>
              <a:t>2024-09-28</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F6637DFE-9668-420F-969D-6D67239FD710}" type="slidenum">
              <a:rPr lang="en-CA" smtClean="0"/>
              <a:t>‹#›</a:t>
            </a:fld>
            <a:endParaRPr lang="en-CA" dirty="0"/>
          </a:p>
        </p:txBody>
      </p:sp>
    </p:spTree>
    <p:extLst>
      <p:ext uri="{BB962C8B-B14F-4D97-AF65-F5344CB8AC3E}">
        <p14:creationId xmlns:p14="http://schemas.microsoft.com/office/powerpoint/2010/main" val="36863492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A5DF55F-9B84-4185-933E-FA4AAB751EC0}" type="datetimeFigureOut">
              <a:rPr lang="en-CA" smtClean="0"/>
              <a:t>2024-09-28</a:t>
            </a:fld>
            <a:endParaRPr lang="en-CA" dirty="0"/>
          </a:p>
        </p:txBody>
      </p:sp>
      <p:sp>
        <p:nvSpPr>
          <p:cNvPr id="8" name="Footer Placeholder 7"/>
          <p:cNvSpPr>
            <a:spLocks noGrp="1"/>
          </p:cNvSpPr>
          <p:nvPr>
            <p:ph type="ftr" sz="quarter" idx="11"/>
          </p:nvPr>
        </p:nvSpPr>
        <p:spPr/>
        <p:txBody>
          <a:bodyPr/>
          <a:lstStyle/>
          <a:p>
            <a:endParaRPr lang="en-CA" dirty="0"/>
          </a:p>
        </p:txBody>
      </p:sp>
      <p:sp>
        <p:nvSpPr>
          <p:cNvPr id="9" name="Slide Number Placeholder 8"/>
          <p:cNvSpPr>
            <a:spLocks noGrp="1"/>
          </p:cNvSpPr>
          <p:nvPr>
            <p:ph type="sldNum" sz="quarter" idx="12"/>
          </p:nvPr>
        </p:nvSpPr>
        <p:spPr/>
        <p:txBody>
          <a:bodyPr/>
          <a:lstStyle/>
          <a:p>
            <a:fld id="{F6637DFE-9668-420F-969D-6D67239FD710}" type="slidenum">
              <a:rPr lang="en-CA" smtClean="0"/>
              <a:t>‹#›</a:t>
            </a:fld>
            <a:endParaRPr lang="en-CA" dirty="0"/>
          </a:p>
        </p:txBody>
      </p:sp>
    </p:spTree>
    <p:extLst>
      <p:ext uri="{BB962C8B-B14F-4D97-AF65-F5344CB8AC3E}">
        <p14:creationId xmlns:p14="http://schemas.microsoft.com/office/powerpoint/2010/main" val="28262616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A5DF55F-9B84-4185-933E-FA4AAB751EC0}" type="datetimeFigureOut">
              <a:rPr lang="en-CA" smtClean="0"/>
              <a:t>2024-09-28</a:t>
            </a:fld>
            <a:endParaRPr lang="en-CA" dirty="0"/>
          </a:p>
        </p:txBody>
      </p:sp>
      <p:sp>
        <p:nvSpPr>
          <p:cNvPr id="4" name="Footer Placeholder 3"/>
          <p:cNvSpPr>
            <a:spLocks noGrp="1"/>
          </p:cNvSpPr>
          <p:nvPr>
            <p:ph type="ftr" sz="quarter" idx="11"/>
          </p:nvPr>
        </p:nvSpPr>
        <p:spPr/>
        <p:txBody>
          <a:bodyPr/>
          <a:lstStyle/>
          <a:p>
            <a:endParaRPr lang="en-CA" dirty="0"/>
          </a:p>
        </p:txBody>
      </p:sp>
      <p:sp>
        <p:nvSpPr>
          <p:cNvPr id="5" name="Slide Number Placeholder 4"/>
          <p:cNvSpPr>
            <a:spLocks noGrp="1"/>
          </p:cNvSpPr>
          <p:nvPr>
            <p:ph type="sldNum" sz="quarter" idx="12"/>
          </p:nvPr>
        </p:nvSpPr>
        <p:spPr/>
        <p:txBody>
          <a:bodyPr/>
          <a:lstStyle/>
          <a:p>
            <a:fld id="{F6637DFE-9668-420F-969D-6D67239FD710}" type="slidenum">
              <a:rPr lang="en-CA" smtClean="0"/>
              <a:t>‹#›</a:t>
            </a:fld>
            <a:endParaRPr lang="en-CA" dirty="0"/>
          </a:p>
        </p:txBody>
      </p:sp>
    </p:spTree>
    <p:extLst>
      <p:ext uri="{BB962C8B-B14F-4D97-AF65-F5344CB8AC3E}">
        <p14:creationId xmlns:p14="http://schemas.microsoft.com/office/powerpoint/2010/main" val="23143574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1A5DF55F-9B84-4185-933E-FA4AAB751EC0}" type="datetimeFigureOut">
              <a:rPr lang="en-CA" smtClean="0"/>
              <a:t>2024-09-28</a:t>
            </a:fld>
            <a:endParaRPr lang="en-CA"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CA" dirty="0"/>
          </a:p>
        </p:txBody>
      </p:sp>
      <p:sp>
        <p:nvSpPr>
          <p:cNvPr id="9" name="Slide Number Placeholder 8"/>
          <p:cNvSpPr>
            <a:spLocks noGrp="1"/>
          </p:cNvSpPr>
          <p:nvPr>
            <p:ph type="sldNum" sz="quarter" idx="12"/>
          </p:nvPr>
        </p:nvSpPr>
        <p:spPr/>
        <p:txBody>
          <a:bodyPr/>
          <a:lstStyle/>
          <a:p>
            <a:fld id="{F6637DFE-9668-420F-969D-6D67239FD710}" type="slidenum">
              <a:rPr lang="en-CA" smtClean="0"/>
              <a:t>‹#›</a:t>
            </a:fld>
            <a:endParaRPr lang="en-CA" dirty="0"/>
          </a:p>
        </p:txBody>
      </p:sp>
    </p:spTree>
    <p:extLst>
      <p:ext uri="{BB962C8B-B14F-4D97-AF65-F5344CB8AC3E}">
        <p14:creationId xmlns:p14="http://schemas.microsoft.com/office/powerpoint/2010/main" val="14938105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1A5DF55F-9B84-4185-933E-FA4AAB751EC0}" type="datetimeFigureOut">
              <a:rPr lang="en-CA" smtClean="0"/>
              <a:t>2024-09-28</a:t>
            </a:fld>
            <a:endParaRPr lang="en-CA"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CA"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F6637DFE-9668-420F-969D-6D67239FD710}" type="slidenum">
              <a:rPr lang="en-CA" smtClean="0"/>
              <a:t>‹#›</a:t>
            </a:fld>
            <a:endParaRPr lang="en-CA" dirty="0"/>
          </a:p>
        </p:txBody>
      </p:sp>
    </p:spTree>
    <p:extLst>
      <p:ext uri="{BB962C8B-B14F-4D97-AF65-F5344CB8AC3E}">
        <p14:creationId xmlns:p14="http://schemas.microsoft.com/office/powerpoint/2010/main" val="2001021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A5DF55F-9B84-4185-933E-FA4AAB751EC0}" type="datetimeFigureOut">
              <a:rPr lang="en-CA" smtClean="0"/>
              <a:t>2024-09-28</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F6637DFE-9668-420F-969D-6D67239FD710}" type="slidenum">
              <a:rPr lang="en-CA" smtClean="0"/>
              <a:t>‹#›</a:t>
            </a:fld>
            <a:endParaRPr lang="en-CA" dirty="0"/>
          </a:p>
        </p:txBody>
      </p:sp>
    </p:spTree>
    <p:extLst>
      <p:ext uri="{BB962C8B-B14F-4D97-AF65-F5344CB8AC3E}">
        <p14:creationId xmlns:p14="http://schemas.microsoft.com/office/powerpoint/2010/main" val="28469428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1A5DF55F-9B84-4185-933E-FA4AAB751EC0}" type="datetimeFigureOut">
              <a:rPr lang="en-CA" smtClean="0"/>
              <a:t>2024-09-28</a:t>
            </a:fld>
            <a:endParaRPr lang="en-CA"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CA"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F6637DFE-9668-420F-969D-6D67239FD710}" type="slidenum">
              <a:rPr lang="en-CA" smtClean="0"/>
              <a:t>‹#›</a:t>
            </a:fld>
            <a:endParaRPr lang="en-CA"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95123781"/>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91269F-AE06-6B4C-BA97-E243612964AE}" type="datetimeFigureOut">
              <a:rPr lang="en-US" smtClean="0"/>
              <a:pPr/>
              <a:t>9/28/2024</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0C1E3D-4C5E-A04F-9780-9C92EEF92C96}" type="slidenum">
              <a:rPr lang="en-US" smtClean="0"/>
              <a:pPr/>
              <a:t>‹#›</a:t>
            </a:fld>
            <a:endParaRPr lang="en-US"/>
          </a:p>
        </p:txBody>
      </p:sp>
    </p:spTree>
    <p:extLst>
      <p:ext uri="{BB962C8B-B14F-4D97-AF65-F5344CB8AC3E}">
        <p14:creationId xmlns:p14="http://schemas.microsoft.com/office/powerpoint/2010/main" val="4170612863"/>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7" name="Subtitle 8"/>
          <p:cNvSpPr txBox="1">
            <a:spLocks/>
          </p:cNvSpPr>
          <p:nvPr/>
        </p:nvSpPr>
        <p:spPr>
          <a:xfrm>
            <a:off x="2895600" y="5230493"/>
            <a:ext cx="6400800" cy="1488670"/>
          </a:xfrm>
          <a:prstGeom prst="rect">
            <a:avLst/>
          </a:prstGeom>
        </p:spPr>
        <p:txBody>
          <a:bodyPr vert="horz" lIns="91440" tIns="45720" rIns="91440" bIns="45720" rtlCol="0">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endParaRPr lang="en-US" sz="1200" spc="470" dirty="0">
              <a:solidFill>
                <a:srgbClr val="FBB040"/>
              </a:solidFill>
              <a:effectLst>
                <a:outerShdw blurRad="136525" dir="2700000" algn="tl" rotWithShape="0">
                  <a:srgbClr val="000000">
                    <a:alpha val="43000"/>
                  </a:srgbClr>
                </a:outerShdw>
              </a:effectLst>
              <a:latin typeface="Open sans"/>
              <a:cs typeface="Open sans"/>
            </a:endParaRPr>
          </a:p>
        </p:txBody>
      </p:sp>
      <p:sp>
        <p:nvSpPr>
          <p:cNvPr id="12" name="Title 1">
            <a:extLst>
              <a:ext uri="{FF2B5EF4-FFF2-40B4-BE49-F238E27FC236}">
                <a16:creationId xmlns:a16="http://schemas.microsoft.com/office/drawing/2014/main" id="{45CFB913-EF37-4640-82F6-C8F852871FAC}"/>
              </a:ext>
            </a:extLst>
          </p:cNvPr>
          <p:cNvSpPr txBox="1">
            <a:spLocks/>
          </p:cNvSpPr>
          <p:nvPr/>
        </p:nvSpPr>
        <p:spPr>
          <a:xfrm>
            <a:off x="0" y="1651708"/>
            <a:ext cx="12079705" cy="2712750"/>
          </a:xfrm>
          <a:prstGeom prst="rect">
            <a:avLst/>
          </a:prstGeom>
        </p:spPr>
        <p:txBody>
          <a:bodyP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6600" spc="-300" dirty="0">
                <a:solidFill>
                  <a:srgbClr val="FBB040"/>
                </a:solidFill>
                <a:effectLst>
                  <a:outerShdw blurRad="136525" algn="tl" rotWithShape="0">
                    <a:srgbClr val="000000">
                      <a:alpha val="53000"/>
                    </a:srgbClr>
                  </a:outerShdw>
                </a:effectLst>
                <a:latin typeface="Open sans"/>
                <a:cs typeface="Open sans"/>
              </a:rPr>
              <a:t>Dickson v. VGFN </a:t>
            </a:r>
          </a:p>
          <a:p>
            <a:r>
              <a:rPr lang="en-US" sz="6600" spc="-300" dirty="0">
                <a:solidFill>
                  <a:srgbClr val="FBB040"/>
                </a:solidFill>
                <a:effectLst>
                  <a:outerShdw blurRad="136525" algn="tl" rotWithShape="0">
                    <a:srgbClr val="000000">
                      <a:alpha val="53000"/>
                    </a:srgbClr>
                  </a:outerShdw>
                </a:effectLst>
                <a:latin typeface="Open sans"/>
                <a:cs typeface="Open sans"/>
              </a:rPr>
              <a:t>Case Overview</a:t>
            </a:r>
          </a:p>
        </p:txBody>
      </p:sp>
      <p:sp>
        <p:nvSpPr>
          <p:cNvPr id="14" name="Subtitle 8">
            <a:extLst>
              <a:ext uri="{FF2B5EF4-FFF2-40B4-BE49-F238E27FC236}">
                <a16:creationId xmlns:a16="http://schemas.microsoft.com/office/drawing/2014/main" id="{2661CB82-B6E5-4198-B15B-2ABBEF7811F4}"/>
              </a:ext>
            </a:extLst>
          </p:cNvPr>
          <p:cNvSpPr txBox="1">
            <a:spLocks/>
          </p:cNvSpPr>
          <p:nvPr/>
        </p:nvSpPr>
        <p:spPr>
          <a:xfrm>
            <a:off x="2939599" y="3772236"/>
            <a:ext cx="6400800" cy="1488670"/>
          </a:xfrm>
          <a:prstGeom prst="rect">
            <a:avLst/>
          </a:prstGeom>
        </p:spPr>
        <p:txBody>
          <a:bodyPr>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r>
              <a:rPr lang="en-US" sz="1800" b="1" spc="470" dirty="0">
                <a:solidFill>
                  <a:srgbClr val="ADB8BF"/>
                </a:solidFill>
                <a:effectLst>
                  <a:outerShdw blurRad="136525" dir="2700000" algn="tl" rotWithShape="0">
                    <a:srgbClr val="000000">
                      <a:alpha val="43000"/>
                    </a:srgbClr>
                  </a:outerShdw>
                </a:effectLst>
                <a:latin typeface="Open sans"/>
                <a:cs typeface="Open sans"/>
              </a:rPr>
              <a:t>Presented by Gavin Gardiner</a:t>
            </a:r>
          </a:p>
          <a:p>
            <a:pPr marL="0" indent="0" algn="ctr">
              <a:buNone/>
            </a:pPr>
            <a:r>
              <a:rPr lang="en-US" sz="1800" b="1" spc="470" dirty="0">
                <a:solidFill>
                  <a:srgbClr val="ADB8BF"/>
                </a:solidFill>
                <a:effectLst>
                  <a:outerShdw blurRad="136525" dir="2700000" algn="tl" rotWithShape="0">
                    <a:srgbClr val="000000">
                      <a:alpha val="43000"/>
                    </a:srgbClr>
                  </a:outerShdw>
                </a:effectLst>
                <a:latin typeface="Open sans"/>
                <a:cs typeface="Open sans"/>
              </a:rPr>
              <a:t>April 13, 2024</a:t>
            </a:r>
          </a:p>
        </p:txBody>
      </p:sp>
      <p:sp>
        <p:nvSpPr>
          <p:cNvPr id="15" name="Subtitle 8">
            <a:extLst>
              <a:ext uri="{FF2B5EF4-FFF2-40B4-BE49-F238E27FC236}">
                <a16:creationId xmlns:a16="http://schemas.microsoft.com/office/drawing/2014/main" id="{95C8C05F-95E2-42B9-8116-D4A28ABEF1F7}"/>
              </a:ext>
            </a:extLst>
          </p:cNvPr>
          <p:cNvSpPr txBox="1">
            <a:spLocks/>
          </p:cNvSpPr>
          <p:nvPr/>
        </p:nvSpPr>
        <p:spPr>
          <a:xfrm>
            <a:off x="2895600" y="4653136"/>
            <a:ext cx="6400800" cy="1488670"/>
          </a:xfrm>
          <a:prstGeom prst="rect">
            <a:avLst/>
          </a:prstGeom>
        </p:spPr>
        <p:txBody>
          <a:bodyPr vert="horz" lIns="91440" tIns="45720" rIns="91440" bIns="45720" rtlCol="0">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endParaRPr lang="en-US" sz="1000" b="1" kern="20900" spc="1000" dirty="0">
              <a:solidFill>
                <a:srgbClr val="FBB040"/>
              </a:solidFill>
              <a:effectLst>
                <a:outerShdw blurRad="136525" dir="2700000" algn="tl" rotWithShape="0">
                  <a:srgbClr val="000000">
                    <a:alpha val="43000"/>
                  </a:srgbClr>
                </a:outerShdw>
              </a:effectLst>
              <a:latin typeface="Open sans"/>
              <a:cs typeface="Open sans"/>
            </a:endParaRPr>
          </a:p>
        </p:txBody>
      </p:sp>
    </p:spTree>
    <p:extLst>
      <p:ext uri="{BB962C8B-B14F-4D97-AF65-F5344CB8AC3E}">
        <p14:creationId xmlns:p14="http://schemas.microsoft.com/office/powerpoint/2010/main" val="33514506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CB666-FF2D-2AB8-EFC1-BA958A90A96D}"/>
              </a:ext>
            </a:extLst>
          </p:cNvPr>
          <p:cNvSpPr>
            <a:spLocks noGrp="1"/>
          </p:cNvSpPr>
          <p:nvPr>
            <p:ph type="title"/>
          </p:nvPr>
        </p:nvSpPr>
        <p:spPr/>
        <p:txBody>
          <a:bodyPr/>
          <a:lstStyle/>
          <a:p>
            <a:r>
              <a:rPr lang="en-CA" dirty="0"/>
              <a:t>What does this mean for C/TFN???</a:t>
            </a:r>
          </a:p>
        </p:txBody>
      </p:sp>
      <p:sp>
        <p:nvSpPr>
          <p:cNvPr id="3" name="Content Placeholder 2">
            <a:extLst>
              <a:ext uri="{FF2B5EF4-FFF2-40B4-BE49-F238E27FC236}">
                <a16:creationId xmlns:a16="http://schemas.microsoft.com/office/drawing/2014/main" id="{E9BA1467-8C65-C228-FC0B-FE61152957F3}"/>
              </a:ext>
            </a:extLst>
          </p:cNvPr>
          <p:cNvSpPr>
            <a:spLocks noGrp="1"/>
          </p:cNvSpPr>
          <p:nvPr>
            <p:ph idx="1"/>
          </p:nvPr>
        </p:nvSpPr>
        <p:spPr/>
        <p:txBody>
          <a:bodyPr/>
          <a:lstStyle/>
          <a:p>
            <a:r>
              <a:rPr lang="en-CA" dirty="0"/>
              <a:t>At the end of the day, the case was a victory for us and it does not mean anything changes overnight. </a:t>
            </a:r>
          </a:p>
          <a:p>
            <a:r>
              <a:rPr lang="en-CA" dirty="0"/>
              <a:t>Yes, it does mean the </a:t>
            </a:r>
            <a:r>
              <a:rPr lang="en-CA" i="1" dirty="0"/>
              <a:t>Charter </a:t>
            </a:r>
            <a:r>
              <a:rPr lang="en-CA" dirty="0"/>
              <a:t>applies, but we already had </a:t>
            </a:r>
            <a:r>
              <a:rPr lang="en-CA" i="1" dirty="0"/>
              <a:t>Charter</a:t>
            </a:r>
            <a:r>
              <a:rPr lang="en-CA" dirty="0"/>
              <a:t> like protections in section 6 of the C/TFN Constitution. </a:t>
            </a:r>
          </a:p>
          <a:p>
            <a:r>
              <a:rPr lang="en-CA" dirty="0"/>
              <a:t>The residency requirement does not apply here because C/TFN does not have the same requirement (and it would be difficult to justify after 26 years of not having it). </a:t>
            </a:r>
          </a:p>
          <a:p>
            <a:r>
              <a:rPr lang="en-CA" dirty="0"/>
              <a:t>But there are two big take aways:</a:t>
            </a:r>
          </a:p>
          <a:p>
            <a:endParaRPr lang="en-CA" dirty="0"/>
          </a:p>
        </p:txBody>
      </p:sp>
    </p:spTree>
    <p:extLst>
      <p:ext uri="{BB962C8B-B14F-4D97-AF65-F5344CB8AC3E}">
        <p14:creationId xmlns:p14="http://schemas.microsoft.com/office/powerpoint/2010/main" val="5040552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18EF2F-C183-51F8-15CD-38709B894821}"/>
              </a:ext>
            </a:extLst>
          </p:cNvPr>
          <p:cNvSpPr>
            <a:spLocks noGrp="1"/>
          </p:cNvSpPr>
          <p:nvPr>
            <p:ph type="title"/>
          </p:nvPr>
        </p:nvSpPr>
        <p:spPr/>
        <p:txBody>
          <a:bodyPr/>
          <a:lstStyle/>
          <a:p>
            <a:r>
              <a:rPr lang="en-CA" dirty="0"/>
              <a:t>Establish and strengthen the Judicial Council.</a:t>
            </a:r>
          </a:p>
        </p:txBody>
      </p:sp>
      <p:sp>
        <p:nvSpPr>
          <p:cNvPr id="3" name="Content Placeholder 2">
            <a:extLst>
              <a:ext uri="{FF2B5EF4-FFF2-40B4-BE49-F238E27FC236}">
                <a16:creationId xmlns:a16="http://schemas.microsoft.com/office/drawing/2014/main" id="{97AE4464-E995-3E2D-44C8-959EB2DC2AFF}"/>
              </a:ext>
            </a:extLst>
          </p:cNvPr>
          <p:cNvSpPr>
            <a:spLocks noGrp="1"/>
          </p:cNvSpPr>
          <p:nvPr>
            <p:ph idx="1"/>
          </p:nvPr>
        </p:nvSpPr>
        <p:spPr/>
        <p:txBody>
          <a:bodyPr/>
          <a:lstStyle/>
          <a:p>
            <a:r>
              <a:rPr lang="en-CA" dirty="0"/>
              <a:t>These disputes should not be resolved by colonial courts. There needs to be a C/TFN based system for resolving grievances with C/TFN Laws otherwise outsiders will make the decisions. </a:t>
            </a:r>
          </a:p>
          <a:p>
            <a:r>
              <a:rPr lang="en-CA" dirty="0"/>
              <a:t>The work on building up the Judicial Council is commendable and well under way.</a:t>
            </a:r>
          </a:p>
        </p:txBody>
      </p:sp>
    </p:spTree>
    <p:extLst>
      <p:ext uri="{BB962C8B-B14F-4D97-AF65-F5344CB8AC3E}">
        <p14:creationId xmlns:p14="http://schemas.microsoft.com/office/powerpoint/2010/main" val="33706400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B5C80-8FCA-386E-56D5-2AE63CAEFD9B}"/>
              </a:ext>
            </a:extLst>
          </p:cNvPr>
          <p:cNvSpPr>
            <a:spLocks noGrp="1"/>
          </p:cNvSpPr>
          <p:nvPr>
            <p:ph type="title"/>
          </p:nvPr>
        </p:nvSpPr>
        <p:spPr/>
        <p:txBody>
          <a:bodyPr/>
          <a:lstStyle/>
          <a:p>
            <a:r>
              <a:rPr lang="en-CA" dirty="0"/>
              <a:t>Consider programs and decisions in the context of collective rights.</a:t>
            </a:r>
          </a:p>
        </p:txBody>
      </p:sp>
      <p:sp>
        <p:nvSpPr>
          <p:cNvPr id="3" name="Content Placeholder 2">
            <a:extLst>
              <a:ext uri="{FF2B5EF4-FFF2-40B4-BE49-F238E27FC236}">
                <a16:creationId xmlns:a16="http://schemas.microsoft.com/office/drawing/2014/main" id="{37FCB467-7692-9BCC-05CF-74E43866446A}"/>
              </a:ext>
            </a:extLst>
          </p:cNvPr>
          <p:cNvSpPr>
            <a:spLocks noGrp="1"/>
          </p:cNvSpPr>
          <p:nvPr>
            <p:ph idx="1"/>
          </p:nvPr>
        </p:nvSpPr>
        <p:spPr/>
        <p:txBody>
          <a:bodyPr/>
          <a:lstStyle/>
          <a:p>
            <a:r>
              <a:rPr lang="en-CA" dirty="0"/>
              <a:t>There is nothing preventing C/TFN from being challenged like VGFN has been.</a:t>
            </a:r>
          </a:p>
          <a:p>
            <a:r>
              <a:rPr lang="en-CA" dirty="0"/>
              <a:t>C/TFN will want consider the new s.25 framework in the development of its programs, services and decisions so that they can be defensible. </a:t>
            </a:r>
          </a:p>
          <a:p>
            <a:endParaRPr lang="en-CA" dirty="0"/>
          </a:p>
        </p:txBody>
      </p:sp>
    </p:spTree>
    <p:extLst>
      <p:ext uri="{BB962C8B-B14F-4D97-AF65-F5344CB8AC3E}">
        <p14:creationId xmlns:p14="http://schemas.microsoft.com/office/powerpoint/2010/main" val="8204235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solidFill>
                  <a:srgbClr val="4F4D56"/>
                </a:solidFill>
                <a:latin typeface="Open Sans"/>
                <a:cs typeface="Open Sans"/>
              </a:rPr>
            </a:br>
            <a:endParaRPr lang="en-US" sz="3100" dirty="0">
              <a:solidFill>
                <a:srgbClr val="4F4D56"/>
              </a:solidFill>
              <a:latin typeface="Open Sans"/>
              <a:cs typeface="Open Sans"/>
            </a:endParaRPr>
          </a:p>
        </p:txBody>
      </p:sp>
      <p:sp>
        <p:nvSpPr>
          <p:cNvPr id="3" name="Content Placeholder 2"/>
          <p:cNvSpPr>
            <a:spLocks noGrp="1"/>
          </p:cNvSpPr>
          <p:nvPr>
            <p:ph idx="1"/>
          </p:nvPr>
        </p:nvSpPr>
        <p:spPr>
          <a:xfrm>
            <a:off x="609600" y="1071695"/>
            <a:ext cx="10972800" cy="4525963"/>
          </a:xfrm>
        </p:spPr>
        <p:txBody>
          <a:bodyPr>
            <a:normAutofit fontScale="85000" lnSpcReduction="10000"/>
          </a:bodyPr>
          <a:lstStyle/>
          <a:p>
            <a:pPr marL="355600" indent="-355600"/>
            <a:endParaRPr lang="en-CA" dirty="0"/>
          </a:p>
          <a:p>
            <a:r>
              <a:rPr lang="en-CA" dirty="0">
                <a:latin typeface="Open Sans" panose="020B0606030504020204" pitchFamily="34" charset="0"/>
                <a:ea typeface="Open Sans" panose="020B0606030504020204" pitchFamily="34" charset="0"/>
                <a:cs typeface="Open Sans" panose="020B0606030504020204" pitchFamily="34" charset="0"/>
              </a:rPr>
              <a:t>On March 28, 2024, the Supreme Court of Canada released its judgement in the case </a:t>
            </a:r>
            <a:r>
              <a:rPr lang="en-CA" i="1" dirty="0">
                <a:latin typeface="Open Sans" panose="020B0606030504020204" pitchFamily="34" charset="0"/>
                <a:ea typeface="Open Sans" panose="020B0606030504020204" pitchFamily="34" charset="0"/>
                <a:cs typeface="Open Sans" panose="020B0606030504020204" pitchFamily="34" charset="0"/>
              </a:rPr>
              <a:t>Cindy Dickson v. </a:t>
            </a:r>
            <a:r>
              <a:rPr lang="en-CA" i="1" dirty="0" err="1">
                <a:latin typeface="Open Sans" panose="020B0606030504020204" pitchFamily="34" charset="0"/>
                <a:ea typeface="Open Sans" panose="020B0606030504020204" pitchFamily="34" charset="0"/>
                <a:cs typeface="Open Sans" panose="020B0606030504020204" pitchFamily="34" charset="0"/>
              </a:rPr>
              <a:t>Vuntut</a:t>
            </a:r>
            <a:r>
              <a:rPr lang="en-CA" i="1" dirty="0">
                <a:latin typeface="Open Sans" panose="020B0606030504020204" pitchFamily="34" charset="0"/>
                <a:ea typeface="Open Sans" panose="020B0606030504020204" pitchFamily="34" charset="0"/>
                <a:cs typeface="Open Sans" panose="020B0606030504020204" pitchFamily="34" charset="0"/>
              </a:rPr>
              <a:t> Gwitchin First Nation, </a:t>
            </a:r>
            <a:r>
              <a:rPr lang="en-CA" dirty="0">
                <a:latin typeface="Open Sans" panose="020B0606030504020204" pitchFamily="34" charset="0"/>
                <a:ea typeface="Open Sans" panose="020B0606030504020204" pitchFamily="34" charset="0"/>
                <a:cs typeface="Open Sans" panose="020B0606030504020204" pitchFamily="34" charset="0"/>
              </a:rPr>
              <a:t>2024 SCC 10. </a:t>
            </a:r>
          </a:p>
          <a:p>
            <a:r>
              <a:rPr lang="en-CA" dirty="0">
                <a:latin typeface="Open Sans" panose="020B0606030504020204" pitchFamily="34" charset="0"/>
                <a:ea typeface="Open Sans" panose="020B0606030504020204" pitchFamily="34" charset="0"/>
                <a:cs typeface="Open Sans" panose="020B0606030504020204" pitchFamily="34" charset="0"/>
              </a:rPr>
              <a:t>The SCC dismissed Ms. Dickson’s appeal and largely upheld the Court of Appeal decision which declared the Charter applied to Self-Governing Yukon First Nations but Ms. Dickson was not discriminated against because s. 25 of the </a:t>
            </a:r>
            <a:r>
              <a:rPr lang="en-CA" i="1" dirty="0">
                <a:latin typeface="Open Sans" panose="020B0606030504020204" pitchFamily="34" charset="0"/>
                <a:ea typeface="Open Sans" panose="020B0606030504020204" pitchFamily="34" charset="0"/>
                <a:cs typeface="Open Sans" panose="020B0606030504020204" pitchFamily="34" charset="0"/>
              </a:rPr>
              <a:t>Charter </a:t>
            </a:r>
            <a:r>
              <a:rPr lang="en-CA" dirty="0">
                <a:latin typeface="Open Sans" panose="020B0606030504020204" pitchFamily="34" charset="0"/>
                <a:ea typeface="Open Sans" panose="020B0606030504020204" pitchFamily="34" charset="0"/>
                <a:cs typeface="Open Sans" panose="020B0606030504020204" pitchFamily="34" charset="0"/>
              </a:rPr>
              <a:t>protected VGFN’s rights to make rules like the residency requirement. </a:t>
            </a:r>
          </a:p>
          <a:p>
            <a:r>
              <a:rPr lang="en-CA" dirty="0">
                <a:latin typeface="Open Sans" panose="020B0606030504020204" pitchFamily="34" charset="0"/>
                <a:ea typeface="Open Sans" panose="020B0606030504020204" pitchFamily="34" charset="0"/>
                <a:cs typeface="Open Sans" panose="020B0606030504020204" pitchFamily="34" charset="0"/>
              </a:rPr>
              <a:t>C/TFN was an intervenor in the case and had its submissions specifically recognized.</a:t>
            </a:r>
          </a:p>
          <a:p>
            <a:endParaRPr lang="en-US" dirty="0">
              <a:solidFill>
                <a:srgbClr val="4F4D56"/>
              </a:solidFill>
            </a:endParaRPr>
          </a:p>
        </p:txBody>
      </p:sp>
    </p:spTree>
    <p:extLst>
      <p:ext uri="{BB962C8B-B14F-4D97-AF65-F5344CB8AC3E}">
        <p14:creationId xmlns:p14="http://schemas.microsoft.com/office/powerpoint/2010/main" val="939381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4F4D56"/>
                </a:solidFill>
                <a:latin typeface="Open Sans"/>
                <a:cs typeface="Open Sans"/>
              </a:rPr>
              <a:t>Key case take aways</a:t>
            </a:r>
            <a:br>
              <a:rPr lang="en-US" dirty="0">
                <a:solidFill>
                  <a:srgbClr val="4F4D56"/>
                </a:solidFill>
                <a:latin typeface="Open Sans"/>
                <a:cs typeface="Open Sans"/>
              </a:rPr>
            </a:br>
            <a:endParaRPr lang="en-US" sz="3100" dirty="0">
              <a:solidFill>
                <a:srgbClr val="4F4D56"/>
              </a:solidFill>
              <a:latin typeface="Open Sans"/>
              <a:cs typeface="Open Sans"/>
            </a:endParaRPr>
          </a:p>
        </p:txBody>
      </p:sp>
      <p:sp>
        <p:nvSpPr>
          <p:cNvPr id="3" name="Content Placeholder 2"/>
          <p:cNvSpPr>
            <a:spLocks noGrp="1"/>
          </p:cNvSpPr>
          <p:nvPr>
            <p:ph idx="1"/>
          </p:nvPr>
        </p:nvSpPr>
        <p:spPr/>
        <p:txBody>
          <a:bodyPr>
            <a:normAutofit/>
          </a:bodyPr>
          <a:lstStyle/>
          <a:p>
            <a:pPr marL="355600" indent="-355600"/>
            <a:endParaRPr lang="en-CA" dirty="0"/>
          </a:p>
          <a:p>
            <a:r>
              <a:rPr lang="en-CA" dirty="0">
                <a:latin typeface="Open Sans" panose="020B0606030504020204" pitchFamily="34" charset="0"/>
                <a:ea typeface="Open Sans" panose="020B0606030504020204" pitchFamily="34" charset="0"/>
                <a:cs typeface="Open Sans" panose="020B0606030504020204" pitchFamily="34" charset="0"/>
              </a:rPr>
              <a:t>The </a:t>
            </a:r>
            <a:r>
              <a:rPr lang="en-CA" i="1" dirty="0">
                <a:latin typeface="Open Sans" panose="020B0606030504020204" pitchFamily="34" charset="0"/>
                <a:ea typeface="Open Sans" panose="020B0606030504020204" pitchFamily="34" charset="0"/>
                <a:cs typeface="Open Sans" panose="020B0606030504020204" pitchFamily="34" charset="0"/>
              </a:rPr>
              <a:t>Canadian Charter of Rights and Freedoms </a:t>
            </a:r>
            <a:r>
              <a:rPr lang="en-CA" dirty="0">
                <a:latin typeface="Open Sans" panose="020B0606030504020204" pitchFamily="34" charset="0"/>
                <a:ea typeface="Open Sans" panose="020B0606030504020204" pitchFamily="34" charset="0"/>
                <a:cs typeface="Open Sans" panose="020B0606030504020204" pitchFamily="34" charset="0"/>
              </a:rPr>
              <a:t>applies to C/TFN and other Self-Governing Yukon First Nations even though it was not mentioned in the Final or Self Government Agreements and was intended to be negotiated at a later time. </a:t>
            </a:r>
          </a:p>
          <a:p>
            <a:pPr marL="0" indent="0">
              <a:buNone/>
            </a:pPr>
            <a:endParaRPr lang="en-CA" dirty="0">
              <a:latin typeface="Open Sans" panose="020B0606030504020204" pitchFamily="34" charset="0"/>
              <a:ea typeface="Open Sans" panose="020B0606030504020204" pitchFamily="34" charset="0"/>
              <a:cs typeface="Open Sans" panose="020B0606030504020204" pitchFamily="34" charset="0"/>
            </a:endParaRPr>
          </a:p>
          <a:p>
            <a:pPr marL="0" indent="0">
              <a:buNone/>
            </a:pPr>
            <a:endParaRPr lang="en-CA" dirty="0">
              <a:latin typeface="Open Sans" panose="020B0606030504020204" pitchFamily="34" charset="0"/>
              <a:ea typeface="Open Sans" panose="020B0606030504020204" pitchFamily="34" charset="0"/>
              <a:cs typeface="Open Sans" panose="020B0606030504020204" pitchFamily="34" charset="0"/>
            </a:endParaRPr>
          </a:p>
          <a:p>
            <a:endParaRPr lang="en-US" dirty="0">
              <a:solidFill>
                <a:srgbClr val="4F4D56"/>
              </a:solidFill>
            </a:endParaRPr>
          </a:p>
        </p:txBody>
      </p:sp>
      <p:sp>
        <p:nvSpPr>
          <p:cNvPr id="5" name="TextBox 4"/>
          <p:cNvSpPr txBox="1"/>
          <p:nvPr/>
        </p:nvSpPr>
        <p:spPr>
          <a:xfrm>
            <a:off x="1981200" y="6363408"/>
            <a:ext cx="5264332" cy="230832"/>
          </a:xfrm>
          <a:prstGeom prst="rect">
            <a:avLst/>
          </a:prstGeom>
          <a:noFill/>
        </p:spPr>
        <p:txBody>
          <a:bodyPr wrap="none" rtlCol="0">
            <a:spAutoFit/>
          </a:bodyPr>
          <a:lstStyle/>
          <a:p>
            <a:r>
              <a:rPr lang="en-US" sz="900" kern="0" spc="150" dirty="0">
                <a:solidFill>
                  <a:srgbClr val="ADB8BF"/>
                </a:solidFill>
                <a:latin typeface="Open sans"/>
                <a:cs typeface="Open sans"/>
              </a:rPr>
              <a:t>WOODWARD &amp; COMPANY </a:t>
            </a:r>
            <a:r>
              <a:rPr lang="en-US" sz="900" kern="0" spc="150" dirty="0">
                <a:solidFill>
                  <a:srgbClr val="FBB040"/>
                </a:solidFill>
                <a:latin typeface="Open sans"/>
                <a:cs typeface="Open sans"/>
              </a:rPr>
              <a:t>| </a:t>
            </a:r>
            <a:r>
              <a:rPr lang="en-US" sz="900" kern="0" spc="150" dirty="0">
                <a:solidFill>
                  <a:srgbClr val="ADB8BF"/>
                </a:solidFill>
                <a:latin typeface="Open sans"/>
                <a:cs typeface="Open sans"/>
              </a:rPr>
              <a:t>LAWYERS LLP </a:t>
            </a:r>
            <a:r>
              <a:rPr lang="en-US" sz="900" kern="0" spc="150" dirty="0">
                <a:solidFill>
                  <a:srgbClr val="FBB040"/>
                </a:solidFill>
                <a:latin typeface="Open sans"/>
                <a:cs typeface="Open sans"/>
              </a:rPr>
              <a:t>|</a:t>
            </a:r>
            <a:r>
              <a:rPr lang="en-US" sz="900" kern="0" spc="150" dirty="0">
                <a:solidFill>
                  <a:srgbClr val="ADB8BF"/>
                </a:solidFill>
                <a:latin typeface="Open sans"/>
                <a:cs typeface="Open sans"/>
              </a:rPr>
              <a:t> BARRISTERS &amp; SOLICITORS</a:t>
            </a:r>
            <a:endParaRPr lang="en-US" sz="900" kern="0" spc="150" dirty="0"/>
          </a:p>
        </p:txBody>
      </p:sp>
    </p:spTree>
    <p:extLst>
      <p:ext uri="{BB962C8B-B14F-4D97-AF65-F5344CB8AC3E}">
        <p14:creationId xmlns:p14="http://schemas.microsoft.com/office/powerpoint/2010/main" val="36038009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4F4D56"/>
                </a:solidFill>
                <a:latin typeface="Open Sans"/>
                <a:cs typeface="Open Sans"/>
              </a:rPr>
              <a:t>Background Facts</a:t>
            </a:r>
            <a:br>
              <a:rPr lang="en-US" dirty="0">
                <a:solidFill>
                  <a:srgbClr val="4F4D56"/>
                </a:solidFill>
                <a:latin typeface="Open Sans"/>
                <a:cs typeface="Open Sans"/>
              </a:rPr>
            </a:br>
            <a:endParaRPr lang="en-US" sz="3100" dirty="0">
              <a:solidFill>
                <a:srgbClr val="4F4D56"/>
              </a:solidFill>
              <a:latin typeface="Open Sans"/>
              <a:cs typeface="Open Sans"/>
            </a:endParaRPr>
          </a:p>
        </p:txBody>
      </p:sp>
      <p:sp>
        <p:nvSpPr>
          <p:cNvPr id="3" name="Content Placeholder 2"/>
          <p:cNvSpPr>
            <a:spLocks noGrp="1"/>
          </p:cNvSpPr>
          <p:nvPr>
            <p:ph idx="1"/>
          </p:nvPr>
        </p:nvSpPr>
        <p:spPr/>
        <p:txBody>
          <a:bodyPr>
            <a:normAutofit/>
          </a:bodyPr>
          <a:lstStyle/>
          <a:p>
            <a:pPr marL="0" indent="0">
              <a:buNone/>
            </a:pPr>
            <a:r>
              <a:rPr lang="en-CA" dirty="0">
                <a:latin typeface="Open Sans" panose="020B0606030504020204" pitchFamily="34" charset="0"/>
                <a:ea typeface="Open Sans" panose="020B0606030504020204" pitchFamily="34" charset="0"/>
                <a:cs typeface="Open Sans" panose="020B0606030504020204" pitchFamily="34" charset="0"/>
              </a:rPr>
              <a:t>Cindy Dickson is a VGFN Citizen who lives in Whitehorse who for personal and family reasons. She wanted to run for the VGFN Executive Council. </a:t>
            </a:r>
          </a:p>
          <a:p>
            <a:pPr marL="0" indent="0">
              <a:buNone/>
            </a:pPr>
            <a:r>
              <a:rPr lang="en-CA" dirty="0">
                <a:latin typeface="Open Sans" panose="020B0606030504020204" pitchFamily="34" charset="0"/>
                <a:ea typeface="Open Sans" panose="020B0606030504020204" pitchFamily="34" charset="0"/>
                <a:cs typeface="Open Sans" panose="020B0606030504020204" pitchFamily="34" charset="0"/>
              </a:rPr>
              <a:t>Since settling their Final Agreement, VGFN has a provision of its Constitution requiring that all elected EC members reside on VGFN Settlement Land. In effect, this meant VGFN EC members had to live in Old Crow. </a:t>
            </a:r>
          </a:p>
          <a:p>
            <a:pPr marL="0" indent="0">
              <a:buNone/>
            </a:pPr>
            <a:r>
              <a:rPr lang="en-CA" dirty="0">
                <a:latin typeface="Open Sans" panose="020B0606030504020204" pitchFamily="34" charset="0"/>
                <a:ea typeface="Open Sans" panose="020B0606030504020204" pitchFamily="34" charset="0"/>
                <a:cs typeface="Open Sans" panose="020B0606030504020204" pitchFamily="34" charset="0"/>
              </a:rPr>
              <a:t>In 2018 Ms. Dickson sued VGFN stating that the requirement was discriminatory under s. 15 of the Canadian Charter of Rights and Freedoms.</a:t>
            </a:r>
          </a:p>
          <a:p>
            <a:pPr marL="0" indent="0">
              <a:buNone/>
            </a:pPr>
            <a:r>
              <a:rPr lang="en-CA" dirty="0">
                <a:latin typeface="Open Sans" panose="020B0606030504020204" pitchFamily="34" charset="0"/>
                <a:ea typeface="Open Sans" panose="020B0606030504020204" pitchFamily="34" charset="0"/>
                <a:cs typeface="Open Sans" panose="020B0606030504020204" pitchFamily="34" charset="0"/>
              </a:rPr>
              <a:t>The Yukon Supreme Court, Yukon Court of Appeal and Supreme Court of Canada all ruled that VGFN’s residency requirement did not constitute discrimination under the </a:t>
            </a:r>
            <a:r>
              <a:rPr lang="en-CA" i="1" dirty="0">
                <a:latin typeface="Open Sans" panose="020B0606030504020204" pitchFamily="34" charset="0"/>
                <a:ea typeface="Open Sans" panose="020B0606030504020204" pitchFamily="34" charset="0"/>
                <a:cs typeface="Open Sans" panose="020B0606030504020204" pitchFamily="34" charset="0"/>
              </a:rPr>
              <a:t>Charter</a:t>
            </a:r>
            <a:r>
              <a:rPr lang="en-CA" dirty="0">
                <a:latin typeface="Open Sans" panose="020B0606030504020204" pitchFamily="34" charset="0"/>
                <a:ea typeface="Open Sans" panose="020B0606030504020204" pitchFamily="34" charset="0"/>
                <a:cs typeface="Open Sans" panose="020B0606030504020204" pitchFamily="34" charset="0"/>
              </a:rPr>
              <a:t>.</a:t>
            </a:r>
          </a:p>
          <a:p>
            <a:pPr marL="0" indent="0">
              <a:buNone/>
            </a:pPr>
            <a:endParaRPr lang="en-CA" dirty="0">
              <a:latin typeface="Open Sans" panose="020B0606030504020204" pitchFamily="34" charset="0"/>
              <a:ea typeface="Open Sans" panose="020B0606030504020204" pitchFamily="34" charset="0"/>
              <a:cs typeface="Open Sans" panose="020B0606030504020204" pitchFamily="34" charset="0"/>
            </a:endParaRPr>
          </a:p>
          <a:p>
            <a:pPr marL="0" indent="0">
              <a:buNone/>
            </a:pPr>
            <a:endParaRPr lang="en-CA" dirty="0">
              <a:latin typeface="Open Sans" panose="020B0606030504020204" pitchFamily="34" charset="0"/>
              <a:ea typeface="Open Sans" panose="020B0606030504020204" pitchFamily="34" charset="0"/>
              <a:cs typeface="Open Sans" panose="020B0606030504020204" pitchFamily="34" charset="0"/>
            </a:endParaRPr>
          </a:p>
          <a:p>
            <a:pPr marL="0" indent="0">
              <a:buNone/>
            </a:pPr>
            <a:endParaRPr lang="en-CA" dirty="0">
              <a:latin typeface="Open Sans" panose="020B0606030504020204" pitchFamily="34" charset="0"/>
              <a:ea typeface="Open Sans" panose="020B0606030504020204" pitchFamily="34" charset="0"/>
              <a:cs typeface="Open Sans" panose="020B0606030504020204" pitchFamily="34" charset="0"/>
            </a:endParaRPr>
          </a:p>
          <a:p>
            <a:pPr marL="0" indent="0">
              <a:buNone/>
            </a:pPr>
            <a:endParaRPr lang="en-CA" dirty="0">
              <a:latin typeface="Open Sans" panose="020B0606030504020204" pitchFamily="34" charset="0"/>
              <a:ea typeface="Open Sans" panose="020B0606030504020204" pitchFamily="34" charset="0"/>
              <a:cs typeface="Open Sans" panose="020B0606030504020204" pitchFamily="34" charset="0"/>
            </a:endParaRPr>
          </a:p>
          <a:p>
            <a:endParaRPr lang="en-CA" dirty="0">
              <a:latin typeface="Open Sans" panose="020B0606030504020204" pitchFamily="34" charset="0"/>
              <a:ea typeface="Open Sans" panose="020B0606030504020204" pitchFamily="34" charset="0"/>
              <a:cs typeface="Open Sans" panose="020B0606030504020204" pitchFamily="34" charset="0"/>
            </a:endParaRPr>
          </a:p>
          <a:p>
            <a:endParaRPr lang="en-US" dirty="0">
              <a:solidFill>
                <a:srgbClr val="4F4D56"/>
              </a:solidFill>
            </a:endParaRPr>
          </a:p>
        </p:txBody>
      </p:sp>
      <p:sp>
        <p:nvSpPr>
          <p:cNvPr id="5" name="TextBox 4"/>
          <p:cNvSpPr txBox="1"/>
          <p:nvPr/>
        </p:nvSpPr>
        <p:spPr>
          <a:xfrm>
            <a:off x="1981200" y="6363408"/>
            <a:ext cx="5264332" cy="230832"/>
          </a:xfrm>
          <a:prstGeom prst="rect">
            <a:avLst/>
          </a:prstGeom>
          <a:noFill/>
        </p:spPr>
        <p:txBody>
          <a:bodyPr wrap="none" rtlCol="0">
            <a:spAutoFit/>
          </a:bodyPr>
          <a:lstStyle/>
          <a:p>
            <a:r>
              <a:rPr lang="en-US" sz="900" kern="0" spc="150" dirty="0">
                <a:solidFill>
                  <a:srgbClr val="ADB8BF"/>
                </a:solidFill>
                <a:latin typeface="Open sans"/>
                <a:cs typeface="Open sans"/>
              </a:rPr>
              <a:t>WOODWARD &amp; COMPANY </a:t>
            </a:r>
            <a:r>
              <a:rPr lang="en-US" sz="900" kern="0" spc="150" dirty="0">
                <a:solidFill>
                  <a:srgbClr val="FBB040"/>
                </a:solidFill>
                <a:latin typeface="Open sans"/>
                <a:cs typeface="Open sans"/>
              </a:rPr>
              <a:t>| </a:t>
            </a:r>
            <a:r>
              <a:rPr lang="en-US" sz="900" kern="0" spc="150" dirty="0">
                <a:solidFill>
                  <a:srgbClr val="ADB8BF"/>
                </a:solidFill>
                <a:latin typeface="Open sans"/>
                <a:cs typeface="Open sans"/>
              </a:rPr>
              <a:t>LAWYERS LLP </a:t>
            </a:r>
            <a:r>
              <a:rPr lang="en-US" sz="900" kern="0" spc="150" dirty="0">
                <a:solidFill>
                  <a:srgbClr val="FBB040"/>
                </a:solidFill>
                <a:latin typeface="Open sans"/>
                <a:cs typeface="Open sans"/>
              </a:rPr>
              <a:t>|</a:t>
            </a:r>
            <a:r>
              <a:rPr lang="en-US" sz="900" kern="0" spc="150" dirty="0">
                <a:solidFill>
                  <a:srgbClr val="ADB8BF"/>
                </a:solidFill>
                <a:latin typeface="Open sans"/>
                <a:cs typeface="Open sans"/>
              </a:rPr>
              <a:t> BARRISTERS &amp; SOLICITORS</a:t>
            </a:r>
            <a:endParaRPr lang="en-US" sz="900" kern="0" spc="150" dirty="0"/>
          </a:p>
        </p:txBody>
      </p:sp>
    </p:spTree>
    <p:extLst>
      <p:ext uri="{BB962C8B-B14F-4D97-AF65-F5344CB8AC3E}">
        <p14:creationId xmlns:p14="http://schemas.microsoft.com/office/powerpoint/2010/main" val="3639848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4F4D56"/>
                </a:solidFill>
                <a:latin typeface="Open Sans"/>
                <a:cs typeface="Open Sans"/>
              </a:rPr>
              <a:t>Background Law</a:t>
            </a:r>
            <a:br>
              <a:rPr lang="en-US" dirty="0">
                <a:solidFill>
                  <a:srgbClr val="4F4D56"/>
                </a:solidFill>
                <a:latin typeface="Open Sans"/>
                <a:cs typeface="Open Sans"/>
              </a:rPr>
            </a:br>
            <a:endParaRPr lang="en-US" sz="3100" dirty="0">
              <a:solidFill>
                <a:srgbClr val="4F4D56"/>
              </a:solidFill>
              <a:latin typeface="Open Sans"/>
              <a:cs typeface="Open Sans"/>
            </a:endParaRPr>
          </a:p>
        </p:txBody>
      </p:sp>
      <p:sp>
        <p:nvSpPr>
          <p:cNvPr id="3" name="Content Placeholder 2"/>
          <p:cNvSpPr>
            <a:spLocks noGrp="1"/>
          </p:cNvSpPr>
          <p:nvPr>
            <p:ph idx="1"/>
          </p:nvPr>
        </p:nvSpPr>
        <p:spPr/>
        <p:txBody>
          <a:bodyPr>
            <a:normAutofit/>
          </a:bodyPr>
          <a:lstStyle/>
          <a:p>
            <a:pPr marL="0" indent="0">
              <a:buNone/>
            </a:pPr>
            <a:r>
              <a:rPr lang="en-CA" dirty="0">
                <a:latin typeface="Open Sans" panose="020B0606030504020204" pitchFamily="34" charset="0"/>
                <a:ea typeface="Open Sans" panose="020B0606030504020204" pitchFamily="34" charset="0"/>
                <a:cs typeface="Open Sans" panose="020B0606030504020204" pitchFamily="34" charset="0"/>
              </a:rPr>
              <a:t>The Canadian Charter of Rights and Freedoms was incorporated as a part of the Canadian Constitution in 1982. It sets out a base level of protections for all Canadians. First Nations were not involved or consulted on the </a:t>
            </a:r>
            <a:r>
              <a:rPr lang="en-CA" i="1" dirty="0">
                <a:latin typeface="Open Sans" panose="020B0606030504020204" pitchFamily="34" charset="0"/>
                <a:ea typeface="Open Sans" panose="020B0606030504020204" pitchFamily="34" charset="0"/>
                <a:cs typeface="Open Sans" panose="020B0606030504020204" pitchFamily="34" charset="0"/>
              </a:rPr>
              <a:t>Charter </a:t>
            </a:r>
            <a:r>
              <a:rPr lang="en-CA" dirty="0">
                <a:latin typeface="Open Sans" panose="020B0606030504020204" pitchFamily="34" charset="0"/>
                <a:ea typeface="Open Sans" panose="020B0606030504020204" pitchFamily="34" charset="0"/>
                <a:cs typeface="Open Sans" panose="020B0606030504020204" pitchFamily="34" charset="0"/>
              </a:rPr>
              <a:t>and while it does protect key freedoms like speech, discrimination and unreasonable search or arrest, the rights are individual in nature and do not take into account collectively held rights (such as expressed through the Clan system). </a:t>
            </a:r>
          </a:p>
          <a:p>
            <a:pPr marL="0" indent="0">
              <a:buNone/>
            </a:pPr>
            <a:r>
              <a:rPr lang="en-CA" dirty="0">
                <a:latin typeface="Open Sans" panose="020B0606030504020204" pitchFamily="34" charset="0"/>
                <a:ea typeface="Open Sans" panose="020B0606030504020204" pitchFamily="34" charset="0"/>
                <a:cs typeface="Open Sans" panose="020B0606030504020204" pitchFamily="34" charset="0"/>
              </a:rPr>
              <a:t>Section 15 prohibiting discrimination gave rise to a line of cases related to “Aboriginality Residence” about the rights of off-reserve status Indians under the </a:t>
            </a:r>
            <a:r>
              <a:rPr lang="en-CA" i="1" dirty="0">
                <a:latin typeface="Open Sans" panose="020B0606030504020204" pitchFamily="34" charset="0"/>
                <a:ea typeface="Open Sans" panose="020B0606030504020204" pitchFamily="34" charset="0"/>
                <a:cs typeface="Open Sans" panose="020B0606030504020204" pitchFamily="34" charset="0"/>
              </a:rPr>
              <a:t>Indian Act. </a:t>
            </a:r>
          </a:p>
          <a:p>
            <a:pPr algn="l"/>
            <a:r>
              <a:rPr lang="en-CA" dirty="0">
                <a:latin typeface="Open sans" panose="020B0606030504020204" pitchFamily="34" charset="0"/>
                <a:ea typeface="Open sans" panose="020B0606030504020204" pitchFamily="34" charset="0"/>
                <a:cs typeface="Open sans" panose="020B0606030504020204" pitchFamily="34" charset="0"/>
              </a:rPr>
              <a:t>Section 25 was </a:t>
            </a:r>
            <a:r>
              <a:rPr lang="en-CA" dirty="0">
                <a:solidFill>
                  <a:srgbClr val="000000"/>
                </a:solidFill>
                <a:latin typeface="Open sans" panose="020B0606030504020204" pitchFamily="34" charset="0"/>
                <a:ea typeface="Open sans" panose="020B0606030504020204" pitchFamily="34" charset="0"/>
                <a:cs typeface="Open sans" panose="020B0606030504020204" pitchFamily="34" charset="0"/>
              </a:rPr>
              <a:t>intended to </a:t>
            </a:r>
            <a:r>
              <a:rPr lang="en-GB" b="0" i="0" u="none" strike="noStrike" baseline="0" dirty="0">
                <a:solidFill>
                  <a:srgbClr val="000000"/>
                </a:solidFill>
                <a:latin typeface="Open sans" panose="020B0606030504020204" pitchFamily="34" charset="0"/>
                <a:ea typeface="Open sans" panose="020B0606030504020204" pitchFamily="34" charset="0"/>
                <a:cs typeface="Open sans" panose="020B0606030504020204" pitchFamily="34" charset="0"/>
              </a:rPr>
              <a:t>uphold certain collective rights and freedoms of Indigenous peoples when those collective rights conflict with an individual’s </a:t>
            </a:r>
            <a:r>
              <a:rPr lang="en-GB" b="0" i="1" u="none" strike="noStrike" baseline="0" dirty="0">
                <a:solidFill>
                  <a:srgbClr val="000000"/>
                </a:solidFill>
                <a:latin typeface="Open sans" panose="020B0606030504020204" pitchFamily="34" charset="0"/>
                <a:ea typeface="Open sans" panose="020B0606030504020204" pitchFamily="34" charset="0"/>
                <a:cs typeface="Open sans" panose="020B0606030504020204" pitchFamily="34" charset="0"/>
              </a:rPr>
              <a:t>Charter </a:t>
            </a:r>
            <a:r>
              <a:rPr lang="en-GB" b="0" i="0" u="none" strike="noStrike" baseline="0" dirty="0">
                <a:solidFill>
                  <a:srgbClr val="000000"/>
                </a:solidFill>
                <a:latin typeface="Open sans" panose="020B0606030504020204" pitchFamily="34" charset="0"/>
                <a:ea typeface="Open sans" panose="020B0606030504020204" pitchFamily="34" charset="0"/>
                <a:cs typeface="Open sans" panose="020B0606030504020204" pitchFamily="34" charset="0"/>
              </a:rPr>
              <a:t>rights. </a:t>
            </a:r>
          </a:p>
          <a:p>
            <a:pPr marL="0" indent="0">
              <a:buNone/>
            </a:pPr>
            <a:endParaRPr lang="en-CA" dirty="0">
              <a:latin typeface="Open Sans" panose="020B0606030504020204" pitchFamily="34" charset="0"/>
              <a:ea typeface="Open Sans" panose="020B0606030504020204" pitchFamily="34" charset="0"/>
              <a:cs typeface="Open Sans" panose="020B0606030504020204" pitchFamily="34" charset="0"/>
            </a:endParaRPr>
          </a:p>
          <a:p>
            <a:pPr marL="0" indent="0">
              <a:buNone/>
            </a:pPr>
            <a:endParaRPr lang="en-CA" dirty="0">
              <a:latin typeface="Open Sans" panose="020B0606030504020204" pitchFamily="34" charset="0"/>
              <a:ea typeface="Open Sans" panose="020B0606030504020204" pitchFamily="34" charset="0"/>
              <a:cs typeface="Open Sans" panose="020B0606030504020204" pitchFamily="34" charset="0"/>
            </a:endParaRPr>
          </a:p>
          <a:p>
            <a:pPr marL="0" indent="0">
              <a:buNone/>
            </a:pPr>
            <a:endParaRPr lang="en-CA" dirty="0">
              <a:latin typeface="Open Sans" panose="020B0606030504020204" pitchFamily="34" charset="0"/>
              <a:ea typeface="Open Sans" panose="020B0606030504020204" pitchFamily="34" charset="0"/>
              <a:cs typeface="Open Sans" panose="020B0606030504020204" pitchFamily="34" charset="0"/>
            </a:endParaRPr>
          </a:p>
          <a:p>
            <a:pPr marL="0" indent="0">
              <a:buNone/>
            </a:pPr>
            <a:endParaRPr lang="en-CA" dirty="0">
              <a:latin typeface="Open Sans" panose="020B0606030504020204" pitchFamily="34" charset="0"/>
              <a:ea typeface="Open Sans" panose="020B0606030504020204" pitchFamily="34" charset="0"/>
              <a:cs typeface="Open Sans" panose="020B0606030504020204" pitchFamily="34" charset="0"/>
            </a:endParaRPr>
          </a:p>
          <a:p>
            <a:pPr marL="0" indent="0">
              <a:buNone/>
            </a:pPr>
            <a:endParaRPr lang="en-CA" dirty="0">
              <a:latin typeface="Open Sans" panose="020B0606030504020204" pitchFamily="34" charset="0"/>
              <a:ea typeface="Open Sans" panose="020B0606030504020204" pitchFamily="34" charset="0"/>
              <a:cs typeface="Open Sans" panose="020B0606030504020204" pitchFamily="34" charset="0"/>
            </a:endParaRPr>
          </a:p>
          <a:p>
            <a:pPr marL="0" indent="0">
              <a:buNone/>
            </a:pPr>
            <a:endParaRPr lang="en-CA" dirty="0">
              <a:latin typeface="Open Sans" panose="020B0606030504020204" pitchFamily="34" charset="0"/>
              <a:ea typeface="Open Sans" panose="020B0606030504020204" pitchFamily="34" charset="0"/>
              <a:cs typeface="Open Sans" panose="020B0606030504020204" pitchFamily="34" charset="0"/>
            </a:endParaRPr>
          </a:p>
          <a:p>
            <a:endParaRPr lang="en-CA" dirty="0">
              <a:latin typeface="Open Sans" panose="020B0606030504020204" pitchFamily="34" charset="0"/>
              <a:ea typeface="Open Sans" panose="020B0606030504020204" pitchFamily="34" charset="0"/>
              <a:cs typeface="Open Sans" panose="020B0606030504020204" pitchFamily="34" charset="0"/>
            </a:endParaRPr>
          </a:p>
          <a:p>
            <a:endParaRPr lang="en-US" dirty="0">
              <a:solidFill>
                <a:srgbClr val="4F4D56"/>
              </a:solidFill>
            </a:endParaRPr>
          </a:p>
        </p:txBody>
      </p:sp>
      <p:sp>
        <p:nvSpPr>
          <p:cNvPr id="5" name="TextBox 4"/>
          <p:cNvSpPr txBox="1"/>
          <p:nvPr/>
        </p:nvSpPr>
        <p:spPr>
          <a:xfrm>
            <a:off x="1981200" y="6363408"/>
            <a:ext cx="5264332" cy="230832"/>
          </a:xfrm>
          <a:prstGeom prst="rect">
            <a:avLst/>
          </a:prstGeom>
          <a:noFill/>
        </p:spPr>
        <p:txBody>
          <a:bodyPr wrap="none" rtlCol="0">
            <a:spAutoFit/>
          </a:bodyPr>
          <a:lstStyle/>
          <a:p>
            <a:r>
              <a:rPr lang="en-US" sz="900" kern="0" spc="150" dirty="0">
                <a:solidFill>
                  <a:srgbClr val="ADB8BF"/>
                </a:solidFill>
                <a:latin typeface="Open sans"/>
                <a:cs typeface="Open sans"/>
              </a:rPr>
              <a:t>WOODWARD &amp; COMPANY </a:t>
            </a:r>
            <a:r>
              <a:rPr lang="en-US" sz="900" kern="0" spc="150" dirty="0">
                <a:solidFill>
                  <a:srgbClr val="FBB040"/>
                </a:solidFill>
                <a:latin typeface="Open sans"/>
                <a:cs typeface="Open sans"/>
              </a:rPr>
              <a:t>| </a:t>
            </a:r>
            <a:r>
              <a:rPr lang="en-US" sz="900" kern="0" spc="150" dirty="0">
                <a:solidFill>
                  <a:srgbClr val="ADB8BF"/>
                </a:solidFill>
                <a:latin typeface="Open sans"/>
                <a:cs typeface="Open sans"/>
              </a:rPr>
              <a:t>LAWYERS LLP </a:t>
            </a:r>
            <a:r>
              <a:rPr lang="en-US" sz="900" kern="0" spc="150" dirty="0">
                <a:solidFill>
                  <a:srgbClr val="FBB040"/>
                </a:solidFill>
                <a:latin typeface="Open sans"/>
                <a:cs typeface="Open sans"/>
              </a:rPr>
              <a:t>|</a:t>
            </a:r>
            <a:r>
              <a:rPr lang="en-US" sz="900" kern="0" spc="150" dirty="0">
                <a:solidFill>
                  <a:srgbClr val="ADB8BF"/>
                </a:solidFill>
                <a:latin typeface="Open sans"/>
                <a:cs typeface="Open sans"/>
              </a:rPr>
              <a:t> BARRISTERS &amp; SOLICITORS</a:t>
            </a:r>
            <a:endParaRPr lang="en-US" sz="900" kern="0" spc="150" dirty="0"/>
          </a:p>
        </p:txBody>
      </p:sp>
    </p:spTree>
    <p:extLst>
      <p:ext uri="{BB962C8B-B14F-4D97-AF65-F5344CB8AC3E}">
        <p14:creationId xmlns:p14="http://schemas.microsoft.com/office/powerpoint/2010/main" val="34220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4F4D56"/>
                </a:solidFill>
                <a:latin typeface="Open Sans"/>
                <a:cs typeface="Open Sans"/>
              </a:rPr>
              <a:t>Section 25 of the </a:t>
            </a:r>
            <a:r>
              <a:rPr lang="en-US" i="1" dirty="0">
                <a:solidFill>
                  <a:srgbClr val="4F4D56"/>
                </a:solidFill>
                <a:latin typeface="Open Sans"/>
                <a:cs typeface="Open Sans"/>
              </a:rPr>
              <a:t>Charter</a:t>
            </a:r>
            <a:br>
              <a:rPr lang="en-US" dirty="0">
                <a:solidFill>
                  <a:srgbClr val="4F4D56"/>
                </a:solidFill>
                <a:latin typeface="Open Sans"/>
                <a:cs typeface="Open Sans"/>
              </a:rPr>
            </a:br>
            <a:endParaRPr lang="en-US" sz="3100" dirty="0">
              <a:solidFill>
                <a:srgbClr val="4F4D56"/>
              </a:solidFill>
              <a:latin typeface="Open Sans"/>
              <a:cs typeface="Open Sans"/>
            </a:endParaRPr>
          </a:p>
        </p:txBody>
      </p:sp>
      <p:sp>
        <p:nvSpPr>
          <p:cNvPr id="3" name="Content Placeholder 2"/>
          <p:cNvSpPr>
            <a:spLocks noGrp="1"/>
          </p:cNvSpPr>
          <p:nvPr>
            <p:ph idx="1"/>
          </p:nvPr>
        </p:nvSpPr>
        <p:spPr/>
        <p:txBody>
          <a:bodyPr>
            <a:normAutofit/>
          </a:bodyPr>
          <a:lstStyle/>
          <a:p>
            <a:r>
              <a:rPr lang="en-GB" b="1" i="0" u="none" strike="noStrike" baseline="0" dirty="0">
                <a:solidFill>
                  <a:srgbClr val="000000"/>
                </a:solidFill>
                <a:latin typeface="Open sans" panose="020B0606030504020204" pitchFamily="34" charset="0"/>
                <a:ea typeface="Open sans" panose="020B0606030504020204" pitchFamily="34" charset="0"/>
                <a:cs typeface="Open sans" panose="020B0606030504020204" pitchFamily="34" charset="0"/>
              </a:rPr>
              <a:t>25 </a:t>
            </a:r>
            <a:r>
              <a:rPr lang="en-GB" b="0" i="0" u="none" strike="noStrike" baseline="0" dirty="0">
                <a:solidFill>
                  <a:srgbClr val="000000"/>
                </a:solidFill>
                <a:latin typeface="Open sans" panose="020B0606030504020204" pitchFamily="34" charset="0"/>
                <a:ea typeface="Open sans" panose="020B0606030504020204" pitchFamily="34" charset="0"/>
                <a:cs typeface="Open sans" panose="020B0606030504020204" pitchFamily="34" charset="0"/>
              </a:rPr>
              <a:t>The guarantee in this Charter of certain rights and freedoms shall not be construed so as to abrogate or derogate from any aboriginal, treaty or other rights or freedoms that pertain to the aboriginal peoples of Canada including </a:t>
            </a:r>
          </a:p>
          <a:p>
            <a:pPr lvl="1"/>
            <a:r>
              <a:rPr lang="en-GB" b="1" i="0" u="none" strike="noStrike" baseline="0" dirty="0">
                <a:solidFill>
                  <a:srgbClr val="000000"/>
                </a:solidFill>
                <a:latin typeface="Open sans" panose="020B0606030504020204" pitchFamily="34" charset="0"/>
                <a:ea typeface="Open sans" panose="020B0606030504020204" pitchFamily="34" charset="0"/>
                <a:cs typeface="Open sans" panose="020B0606030504020204" pitchFamily="34" charset="0"/>
              </a:rPr>
              <a:t>(a) </a:t>
            </a:r>
            <a:r>
              <a:rPr lang="en-GB" b="0" i="0" u="none" strike="noStrike" baseline="0" dirty="0">
                <a:solidFill>
                  <a:srgbClr val="000000"/>
                </a:solidFill>
                <a:latin typeface="Open sans" panose="020B0606030504020204" pitchFamily="34" charset="0"/>
                <a:ea typeface="Open sans" panose="020B0606030504020204" pitchFamily="34" charset="0"/>
                <a:cs typeface="Open sans" panose="020B0606030504020204" pitchFamily="34" charset="0"/>
              </a:rPr>
              <a:t>any rights or freedoms that have been recognized by the Royal Proclamation of October 7, 1763; and </a:t>
            </a:r>
          </a:p>
          <a:p>
            <a:pPr lvl="1"/>
            <a:r>
              <a:rPr lang="en-GB" b="1" i="0" u="none" strike="noStrike" baseline="0" dirty="0">
                <a:solidFill>
                  <a:srgbClr val="000000"/>
                </a:solidFill>
                <a:latin typeface="Open sans" panose="020B0606030504020204" pitchFamily="34" charset="0"/>
                <a:ea typeface="Open sans" panose="020B0606030504020204" pitchFamily="34" charset="0"/>
                <a:cs typeface="Open sans" panose="020B0606030504020204" pitchFamily="34" charset="0"/>
              </a:rPr>
              <a:t>(b) </a:t>
            </a:r>
            <a:r>
              <a:rPr lang="en-GB" b="0" i="0" u="none" strike="noStrike" baseline="0" dirty="0">
                <a:solidFill>
                  <a:srgbClr val="000000"/>
                </a:solidFill>
                <a:latin typeface="Open sans" panose="020B0606030504020204" pitchFamily="34" charset="0"/>
                <a:ea typeface="Open sans" panose="020B0606030504020204" pitchFamily="34" charset="0"/>
                <a:cs typeface="Open sans" panose="020B0606030504020204" pitchFamily="34" charset="0"/>
              </a:rPr>
              <a:t>any rights or freedoms that now exist by way of land claims agreements or may be so acquired. </a:t>
            </a:r>
            <a:endParaRPr lang="en-CA" dirty="0">
              <a:latin typeface="Open sans" panose="020B0606030504020204" pitchFamily="34" charset="0"/>
              <a:ea typeface="Open sans" panose="020B0606030504020204" pitchFamily="34" charset="0"/>
              <a:cs typeface="Open sans" panose="020B0606030504020204" pitchFamily="34" charset="0"/>
            </a:endParaRPr>
          </a:p>
          <a:p>
            <a:pPr marL="0" indent="0">
              <a:buNone/>
            </a:pPr>
            <a:endParaRPr lang="en-CA" dirty="0">
              <a:latin typeface="Open Sans" panose="020B0606030504020204" pitchFamily="34" charset="0"/>
              <a:ea typeface="Open Sans" panose="020B0606030504020204" pitchFamily="34" charset="0"/>
              <a:cs typeface="Open Sans" panose="020B0606030504020204" pitchFamily="34" charset="0"/>
            </a:endParaRPr>
          </a:p>
          <a:p>
            <a:pPr marL="0" indent="0">
              <a:buNone/>
            </a:pPr>
            <a:endParaRPr lang="en-CA" dirty="0">
              <a:latin typeface="Open Sans" panose="020B0606030504020204" pitchFamily="34" charset="0"/>
              <a:ea typeface="Open Sans" panose="020B0606030504020204" pitchFamily="34" charset="0"/>
              <a:cs typeface="Open Sans" panose="020B0606030504020204" pitchFamily="34" charset="0"/>
            </a:endParaRPr>
          </a:p>
          <a:p>
            <a:pPr marL="0" indent="0">
              <a:buNone/>
            </a:pPr>
            <a:endParaRPr lang="en-CA" dirty="0">
              <a:latin typeface="Open Sans" panose="020B0606030504020204" pitchFamily="34" charset="0"/>
              <a:ea typeface="Open Sans" panose="020B0606030504020204" pitchFamily="34" charset="0"/>
              <a:cs typeface="Open Sans" panose="020B0606030504020204" pitchFamily="34" charset="0"/>
            </a:endParaRPr>
          </a:p>
          <a:p>
            <a:pPr marL="0" indent="0">
              <a:buNone/>
            </a:pPr>
            <a:endParaRPr lang="en-CA" dirty="0">
              <a:latin typeface="Open Sans" panose="020B0606030504020204" pitchFamily="34" charset="0"/>
              <a:ea typeface="Open Sans" panose="020B0606030504020204" pitchFamily="34" charset="0"/>
              <a:cs typeface="Open Sans" panose="020B0606030504020204" pitchFamily="34" charset="0"/>
            </a:endParaRPr>
          </a:p>
          <a:p>
            <a:pPr marL="0" indent="0">
              <a:buNone/>
            </a:pPr>
            <a:endParaRPr lang="en-CA" dirty="0">
              <a:latin typeface="Open Sans" panose="020B0606030504020204" pitchFamily="34" charset="0"/>
              <a:ea typeface="Open Sans" panose="020B0606030504020204" pitchFamily="34" charset="0"/>
              <a:cs typeface="Open Sans" panose="020B0606030504020204" pitchFamily="34" charset="0"/>
            </a:endParaRPr>
          </a:p>
          <a:p>
            <a:endParaRPr lang="en-CA" dirty="0">
              <a:latin typeface="Open Sans" panose="020B0606030504020204" pitchFamily="34" charset="0"/>
              <a:ea typeface="Open Sans" panose="020B0606030504020204" pitchFamily="34" charset="0"/>
              <a:cs typeface="Open Sans" panose="020B0606030504020204" pitchFamily="34" charset="0"/>
            </a:endParaRPr>
          </a:p>
          <a:p>
            <a:endParaRPr lang="en-US" dirty="0">
              <a:solidFill>
                <a:srgbClr val="4F4D56"/>
              </a:solidFill>
            </a:endParaRPr>
          </a:p>
        </p:txBody>
      </p:sp>
      <p:sp>
        <p:nvSpPr>
          <p:cNvPr id="5" name="TextBox 4"/>
          <p:cNvSpPr txBox="1"/>
          <p:nvPr/>
        </p:nvSpPr>
        <p:spPr>
          <a:xfrm>
            <a:off x="1981200" y="6363408"/>
            <a:ext cx="5264332" cy="230832"/>
          </a:xfrm>
          <a:prstGeom prst="rect">
            <a:avLst/>
          </a:prstGeom>
          <a:noFill/>
        </p:spPr>
        <p:txBody>
          <a:bodyPr wrap="none" rtlCol="0">
            <a:spAutoFit/>
          </a:bodyPr>
          <a:lstStyle/>
          <a:p>
            <a:r>
              <a:rPr lang="en-US" sz="900" kern="0" spc="150" dirty="0">
                <a:solidFill>
                  <a:srgbClr val="ADB8BF"/>
                </a:solidFill>
                <a:latin typeface="Open sans"/>
                <a:cs typeface="Open sans"/>
              </a:rPr>
              <a:t>WOODWARD &amp; COMPANY </a:t>
            </a:r>
            <a:r>
              <a:rPr lang="en-US" sz="900" kern="0" spc="150" dirty="0">
                <a:solidFill>
                  <a:srgbClr val="FBB040"/>
                </a:solidFill>
                <a:latin typeface="Open sans"/>
                <a:cs typeface="Open sans"/>
              </a:rPr>
              <a:t>| </a:t>
            </a:r>
            <a:r>
              <a:rPr lang="en-US" sz="900" kern="0" spc="150" dirty="0">
                <a:solidFill>
                  <a:srgbClr val="ADB8BF"/>
                </a:solidFill>
                <a:latin typeface="Open sans"/>
                <a:cs typeface="Open sans"/>
              </a:rPr>
              <a:t>LAWYERS LLP </a:t>
            </a:r>
            <a:r>
              <a:rPr lang="en-US" sz="900" kern="0" spc="150" dirty="0">
                <a:solidFill>
                  <a:srgbClr val="FBB040"/>
                </a:solidFill>
                <a:latin typeface="Open sans"/>
                <a:cs typeface="Open sans"/>
              </a:rPr>
              <a:t>|</a:t>
            </a:r>
            <a:r>
              <a:rPr lang="en-US" sz="900" kern="0" spc="150" dirty="0">
                <a:solidFill>
                  <a:srgbClr val="ADB8BF"/>
                </a:solidFill>
                <a:latin typeface="Open sans"/>
                <a:cs typeface="Open sans"/>
              </a:rPr>
              <a:t> BARRISTERS &amp; SOLICITORS</a:t>
            </a:r>
            <a:endParaRPr lang="en-US" sz="900" kern="0" spc="150" dirty="0"/>
          </a:p>
        </p:txBody>
      </p:sp>
    </p:spTree>
    <p:extLst>
      <p:ext uri="{BB962C8B-B14F-4D97-AF65-F5344CB8AC3E}">
        <p14:creationId xmlns:p14="http://schemas.microsoft.com/office/powerpoint/2010/main" val="1087243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4F4D56"/>
                </a:solidFill>
                <a:latin typeface="Open Sans"/>
                <a:cs typeface="Open Sans"/>
              </a:rPr>
              <a:t>VGFN’s Constitution</a:t>
            </a:r>
            <a:br>
              <a:rPr lang="en-US" dirty="0">
                <a:solidFill>
                  <a:srgbClr val="4F4D56"/>
                </a:solidFill>
                <a:latin typeface="Open Sans"/>
                <a:cs typeface="Open Sans"/>
              </a:rPr>
            </a:br>
            <a:endParaRPr lang="en-US" sz="3100" dirty="0">
              <a:solidFill>
                <a:srgbClr val="4F4D56"/>
              </a:solidFill>
              <a:latin typeface="Open Sans"/>
              <a:cs typeface="Open Sans"/>
            </a:endParaRPr>
          </a:p>
        </p:txBody>
      </p:sp>
      <p:sp>
        <p:nvSpPr>
          <p:cNvPr id="3" name="Content Placeholder 2"/>
          <p:cNvSpPr>
            <a:spLocks noGrp="1"/>
          </p:cNvSpPr>
          <p:nvPr>
            <p:ph idx="1"/>
          </p:nvPr>
        </p:nvSpPr>
        <p:spPr/>
        <p:txBody>
          <a:bodyPr>
            <a:normAutofit/>
          </a:bodyPr>
          <a:lstStyle/>
          <a:p>
            <a:r>
              <a:rPr lang="en-GB" dirty="0">
                <a:solidFill>
                  <a:srgbClr val="000000"/>
                </a:solidFill>
                <a:latin typeface="Open sans" panose="020B0606030504020204" pitchFamily="34" charset="0"/>
                <a:ea typeface="Open sans" panose="020B0606030504020204" pitchFamily="34" charset="0"/>
                <a:cs typeface="Open sans" panose="020B0606030504020204" pitchFamily="34" charset="0"/>
              </a:rPr>
              <a:t>There were some unique aspects of VGFN’s Constitution which gave rise to this case including </a:t>
            </a:r>
          </a:p>
          <a:p>
            <a:r>
              <a:rPr lang="en-GB" dirty="0">
                <a:solidFill>
                  <a:srgbClr val="000000"/>
                </a:solidFill>
                <a:latin typeface="Open sans" panose="020B0606030504020204" pitchFamily="34" charset="0"/>
                <a:ea typeface="Open sans" panose="020B0606030504020204" pitchFamily="34" charset="0"/>
                <a:cs typeface="Open sans" panose="020B0606030504020204" pitchFamily="34" charset="0"/>
              </a:rPr>
              <a:t>Article XI requiring that any person desiring to run for Chief or Council must “If an eligible candidate for Chief or Councillor does not reside on Settlement Land during the election and wins their desired seat they must relocate to Settlement Land within 14 days after election day.”</a:t>
            </a:r>
          </a:p>
          <a:p>
            <a:pPr marL="0" indent="0">
              <a:buNone/>
            </a:pPr>
            <a:r>
              <a:rPr lang="en-GB" dirty="0">
                <a:solidFill>
                  <a:srgbClr val="000000"/>
                </a:solidFill>
                <a:latin typeface="Open sans" panose="020B0606030504020204" pitchFamily="34" charset="0"/>
                <a:ea typeface="Open sans" panose="020B0606030504020204" pitchFamily="34" charset="0"/>
                <a:cs typeface="Open sans" panose="020B0606030504020204" pitchFamily="34" charset="0"/>
              </a:rPr>
              <a:t>And</a:t>
            </a:r>
          </a:p>
          <a:p>
            <a:pPr marL="0" indent="0">
              <a:buNone/>
            </a:pPr>
            <a:r>
              <a:rPr lang="en-GB" dirty="0">
                <a:solidFill>
                  <a:srgbClr val="000000"/>
                </a:solidFill>
                <a:latin typeface="Open sans" panose="020B0606030504020204" pitchFamily="34" charset="0"/>
                <a:ea typeface="Open sans" panose="020B0606030504020204" pitchFamily="34" charset="0"/>
                <a:cs typeface="Open sans" panose="020B0606030504020204" pitchFamily="34" charset="0"/>
              </a:rPr>
              <a:t>Article II allowing that the “validity of a </a:t>
            </a:r>
            <a:r>
              <a:rPr lang="en-GB" dirty="0" err="1">
                <a:solidFill>
                  <a:srgbClr val="000000"/>
                </a:solidFill>
                <a:latin typeface="Open sans" panose="020B0606030504020204" pitchFamily="34" charset="0"/>
                <a:ea typeface="Open sans" panose="020B0606030504020204" pitchFamily="34" charset="0"/>
                <a:cs typeface="Open sans" panose="020B0606030504020204" pitchFamily="34" charset="0"/>
              </a:rPr>
              <a:t>Vuntut</a:t>
            </a:r>
            <a:r>
              <a:rPr lang="en-GB" dirty="0">
                <a:solidFill>
                  <a:srgbClr val="000000"/>
                </a:solidFill>
                <a:latin typeface="Open sans" panose="020B0606030504020204" pitchFamily="34" charset="0"/>
                <a:ea typeface="Open sans" panose="020B0606030504020204" pitchFamily="34" charset="0"/>
                <a:cs typeface="Open sans" panose="020B0606030504020204" pitchFamily="34" charset="0"/>
              </a:rPr>
              <a:t> </a:t>
            </a:r>
            <a:r>
              <a:rPr lang="en-GB" dirty="0" err="1">
                <a:solidFill>
                  <a:srgbClr val="000000"/>
                </a:solidFill>
                <a:latin typeface="Open sans" panose="020B0606030504020204" pitchFamily="34" charset="0"/>
                <a:ea typeface="Open sans" panose="020B0606030504020204" pitchFamily="34" charset="0"/>
                <a:cs typeface="Open sans" panose="020B0606030504020204" pitchFamily="34" charset="0"/>
              </a:rPr>
              <a:t>Gwitichin</a:t>
            </a:r>
            <a:r>
              <a:rPr lang="en-GB" dirty="0">
                <a:solidFill>
                  <a:srgbClr val="000000"/>
                </a:solidFill>
                <a:latin typeface="Open sans" panose="020B0606030504020204" pitchFamily="34" charset="0"/>
                <a:ea typeface="Open sans" panose="020B0606030504020204" pitchFamily="34" charset="0"/>
                <a:cs typeface="Open sans" panose="020B0606030504020204" pitchFamily="34" charset="0"/>
              </a:rPr>
              <a:t> Law may be challenged in the Supreme Court of Yukon Territory until the </a:t>
            </a:r>
            <a:r>
              <a:rPr lang="en-GB" dirty="0" err="1">
                <a:solidFill>
                  <a:srgbClr val="000000"/>
                </a:solidFill>
                <a:latin typeface="Open sans" panose="020B0606030504020204" pitchFamily="34" charset="0"/>
                <a:ea typeface="Open sans" panose="020B0606030504020204" pitchFamily="34" charset="0"/>
                <a:cs typeface="Open sans" panose="020B0606030504020204" pitchFamily="34" charset="0"/>
              </a:rPr>
              <a:t>Vuntut</a:t>
            </a:r>
            <a:r>
              <a:rPr lang="en-GB" dirty="0">
                <a:solidFill>
                  <a:srgbClr val="000000"/>
                </a:solidFill>
                <a:latin typeface="Open sans" panose="020B0606030504020204" pitchFamily="34" charset="0"/>
                <a:ea typeface="Open sans" panose="020B0606030504020204" pitchFamily="34" charset="0"/>
                <a:cs typeface="Open sans" panose="020B0606030504020204" pitchFamily="34" charset="0"/>
              </a:rPr>
              <a:t> Gwitchin Court is established”. </a:t>
            </a:r>
          </a:p>
          <a:p>
            <a:endParaRPr lang="en-GB" b="1" i="0" u="none" strike="noStrike" baseline="0" dirty="0">
              <a:solidFill>
                <a:srgbClr val="000000"/>
              </a:solidFill>
              <a:latin typeface="Open sans" panose="020B0606030504020204" pitchFamily="34" charset="0"/>
              <a:ea typeface="Open sans" panose="020B0606030504020204" pitchFamily="34" charset="0"/>
              <a:cs typeface="Open sans" panose="020B0606030504020204" pitchFamily="34" charset="0"/>
            </a:endParaRPr>
          </a:p>
          <a:p>
            <a:pPr marL="0" indent="0">
              <a:buNone/>
            </a:pPr>
            <a:endParaRPr lang="en-CA" dirty="0">
              <a:latin typeface="Open sans" panose="020B0606030504020204" pitchFamily="34" charset="0"/>
              <a:ea typeface="Open sans" panose="020B0606030504020204" pitchFamily="34" charset="0"/>
              <a:cs typeface="Open sans" panose="020B0606030504020204" pitchFamily="34" charset="0"/>
            </a:endParaRPr>
          </a:p>
          <a:p>
            <a:pPr marL="0" indent="0">
              <a:buNone/>
            </a:pPr>
            <a:endParaRPr lang="en-CA" dirty="0">
              <a:latin typeface="Open Sans" panose="020B0606030504020204" pitchFamily="34" charset="0"/>
              <a:ea typeface="Open Sans" panose="020B0606030504020204" pitchFamily="34" charset="0"/>
              <a:cs typeface="Open Sans" panose="020B0606030504020204" pitchFamily="34" charset="0"/>
            </a:endParaRPr>
          </a:p>
          <a:p>
            <a:pPr marL="0" indent="0">
              <a:buNone/>
            </a:pPr>
            <a:endParaRPr lang="en-CA" dirty="0">
              <a:latin typeface="Open Sans" panose="020B0606030504020204" pitchFamily="34" charset="0"/>
              <a:ea typeface="Open Sans" panose="020B0606030504020204" pitchFamily="34" charset="0"/>
              <a:cs typeface="Open Sans" panose="020B0606030504020204" pitchFamily="34" charset="0"/>
            </a:endParaRPr>
          </a:p>
          <a:p>
            <a:pPr marL="0" indent="0">
              <a:buNone/>
            </a:pPr>
            <a:endParaRPr lang="en-CA" dirty="0">
              <a:latin typeface="Open Sans" panose="020B0606030504020204" pitchFamily="34" charset="0"/>
              <a:ea typeface="Open Sans" panose="020B0606030504020204" pitchFamily="34" charset="0"/>
              <a:cs typeface="Open Sans" panose="020B0606030504020204" pitchFamily="34" charset="0"/>
            </a:endParaRPr>
          </a:p>
          <a:p>
            <a:pPr marL="0" indent="0">
              <a:buNone/>
            </a:pPr>
            <a:endParaRPr lang="en-CA" dirty="0">
              <a:latin typeface="Open Sans" panose="020B0606030504020204" pitchFamily="34" charset="0"/>
              <a:ea typeface="Open Sans" panose="020B0606030504020204" pitchFamily="34" charset="0"/>
              <a:cs typeface="Open Sans" panose="020B0606030504020204" pitchFamily="34" charset="0"/>
            </a:endParaRPr>
          </a:p>
          <a:p>
            <a:pPr marL="0" indent="0">
              <a:buNone/>
            </a:pPr>
            <a:endParaRPr lang="en-CA" dirty="0">
              <a:latin typeface="Open Sans" panose="020B0606030504020204" pitchFamily="34" charset="0"/>
              <a:ea typeface="Open Sans" panose="020B0606030504020204" pitchFamily="34" charset="0"/>
              <a:cs typeface="Open Sans" panose="020B0606030504020204" pitchFamily="34" charset="0"/>
            </a:endParaRPr>
          </a:p>
          <a:p>
            <a:endParaRPr lang="en-CA" dirty="0">
              <a:latin typeface="Open Sans" panose="020B0606030504020204" pitchFamily="34" charset="0"/>
              <a:ea typeface="Open Sans" panose="020B0606030504020204" pitchFamily="34" charset="0"/>
              <a:cs typeface="Open Sans" panose="020B0606030504020204" pitchFamily="34" charset="0"/>
            </a:endParaRPr>
          </a:p>
          <a:p>
            <a:endParaRPr lang="en-US" dirty="0">
              <a:solidFill>
                <a:srgbClr val="4F4D56"/>
              </a:solidFill>
            </a:endParaRPr>
          </a:p>
        </p:txBody>
      </p:sp>
      <p:sp>
        <p:nvSpPr>
          <p:cNvPr id="5" name="TextBox 4"/>
          <p:cNvSpPr txBox="1"/>
          <p:nvPr/>
        </p:nvSpPr>
        <p:spPr>
          <a:xfrm>
            <a:off x="1981200" y="6363408"/>
            <a:ext cx="5264332" cy="230832"/>
          </a:xfrm>
          <a:prstGeom prst="rect">
            <a:avLst/>
          </a:prstGeom>
          <a:noFill/>
        </p:spPr>
        <p:txBody>
          <a:bodyPr wrap="none" rtlCol="0">
            <a:spAutoFit/>
          </a:bodyPr>
          <a:lstStyle/>
          <a:p>
            <a:r>
              <a:rPr lang="en-US" sz="900" kern="0" spc="150" dirty="0">
                <a:solidFill>
                  <a:srgbClr val="ADB8BF"/>
                </a:solidFill>
                <a:latin typeface="Open sans"/>
                <a:cs typeface="Open sans"/>
              </a:rPr>
              <a:t>WOODWARD &amp; COMPANY </a:t>
            </a:r>
            <a:r>
              <a:rPr lang="en-US" sz="900" kern="0" spc="150" dirty="0">
                <a:solidFill>
                  <a:srgbClr val="FBB040"/>
                </a:solidFill>
                <a:latin typeface="Open sans"/>
                <a:cs typeface="Open sans"/>
              </a:rPr>
              <a:t>| </a:t>
            </a:r>
            <a:r>
              <a:rPr lang="en-US" sz="900" kern="0" spc="150" dirty="0">
                <a:solidFill>
                  <a:srgbClr val="ADB8BF"/>
                </a:solidFill>
                <a:latin typeface="Open sans"/>
                <a:cs typeface="Open sans"/>
              </a:rPr>
              <a:t>LAWYERS LLP </a:t>
            </a:r>
            <a:r>
              <a:rPr lang="en-US" sz="900" kern="0" spc="150" dirty="0">
                <a:solidFill>
                  <a:srgbClr val="FBB040"/>
                </a:solidFill>
                <a:latin typeface="Open sans"/>
                <a:cs typeface="Open sans"/>
              </a:rPr>
              <a:t>|</a:t>
            </a:r>
            <a:r>
              <a:rPr lang="en-US" sz="900" kern="0" spc="150" dirty="0">
                <a:solidFill>
                  <a:srgbClr val="ADB8BF"/>
                </a:solidFill>
                <a:latin typeface="Open sans"/>
                <a:cs typeface="Open sans"/>
              </a:rPr>
              <a:t> BARRISTERS &amp; SOLICITORS</a:t>
            </a:r>
            <a:endParaRPr lang="en-US" sz="900" kern="0" spc="150" dirty="0"/>
          </a:p>
        </p:txBody>
      </p:sp>
    </p:spTree>
    <p:extLst>
      <p:ext uri="{BB962C8B-B14F-4D97-AF65-F5344CB8AC3E}">
        <p14:creationId xmlns:p14="http://schemas.microsoft.com/office/powerpoint/2010/main" val="39002204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4F4D56"/>
                </a:solidFill>
                <a:latin typeface="Open Sans"/>
                <a:cs typeface="Open Sans"/>
              </a:rPr>
              <a:t>SCC Findings – Charter application</a:t>
            </a:r>
            <a:br>
              <a:rPr lang="en-US" dirty="0">
                <a:solidFill>
                  <a:srgbClr val="4F4D56"/>
                </a:solidFill>
                <a:latin typeface="Open Sans"/>
                <a:cs typeface="Open Sans"/>
              </a:rPr>
            </a:br>
            <a:endParaRPr lang="en-US" sz="3100" dirty="0">
              <a:solidFill>
                <a:srgbClr val="4F4D56"/>
              </a:solidFill>
              <a:latin typeface="Open Sans"/>
              <a:cs typeface="Open Sans"/>
            </a:endParaRPr>
          </a:p>
        </p:txBody>
      </p:sp>
      <p:sp>
        <p:nvSpPr>
          <p:cNvPr id="3" name="Content Placeholder 2"/>
          <p:cNvSpPr>
            <a:spLocks noGrp="1"/>
          </p:cNvSpPr>
          <p:nvPr>
            <p:ph idx="1"/>
          </p:nvPr>
        </p:nvSpPr>
        <p:spPr/>
        <p:txBody>
          <a:bodyPr>
            <a:normAutofit/>
          </a:bodyPr>
          <a:lstStyle/>
          <a:p>
            <a:r>
              <a:rPr lang="en-GB" dirty="0">
                <a:solidFill>
                  <a:srgbClr val="000000"/>
                </a:solidFill>
                <a:latin typeface="Open sans" panose="020B0606030504020204" pitchFamily="34" charset="0"/>
                <a:ea typeface="Open sans" panose="020B0606030504020204" pitchFamily="34" charset="0"/>
                <a:cs typeface="Open sans" panose="020B0606030504020204" pitchFamily="34" charset="0"/>
              </a:rPr>
              <a:t>The SCC found that the Charter applied to Yukon Self-Governing First Nations because it was a “government” pursuant to s. 32(1) of the Charter. </a:t>
            </a:r>
          </a:p>
          <a:p>
            <a:r>
              <a:rPr lang="en-GB" dirty="0">
                <a:solidFill>
                  <a:srgbClr val="000000"/>
                </a:solidFill>
                <a:latin typeface="Open sans" panose="020B0606030504020204" pitchFamily="34" charset="0"/>
                <a:ea typeface="Open sans" panose="020B0606030504020204" pitchFamily="34" charset="0"/>
                <a:cs typeface="Open sans" panose="020B0606030504020204" pitchFamily="34" charset="0"/>
              </a:rPr>
              <a:t>This was against what VGFN (and C/TFN) argued. We said that constraints on colonial governments could not be applied without any dialogue let alone consent to indigenous orders of government which </a:t>
            </a:r>
            <a:r>
              <a:rPr lang="en-GB" dirty="0" err="1">
                <a:solidFill>
                  <a:srgbClr val="000000"/>
                </a:solidFill>
                <a:latin typeface="Open sans" panose="020B0606030504020204" pitchFamily="34" charset="0"/>
                <a:ea typeface="Open sans" panose="020B0606030504020204" pitchFamily="34" charset="0"/>
                <a:cs typeface="Open sans" panose="020B0606030504020204" pitchFamily="34" charset="0"/>
              </a:rPr>
              <a:t>preceeded</a:t>
            </a:r>
            <a:r>
              <a:rPr lang="en-GB" dirty="0">
                <a:solidFill>
                  <a:srgbClr val="000000"/>
                </a:solidFill>
                <a:latin typeface="Open sans" panose="020B0606030504020204" pitchFamily="34" charset="0"/>
                <a:ea typeface="Open sans" panose="020B0606030504020204" pitchFamily="34" charset="0"/>
                <a:cs typeface="Open sans" panose="020B0606030504020204" pitchFamily="34" charset="0"/>
              </a:rPr>
              <a:t> colonization. If anything we were like the Parliaments and Legislatures who could use the s.33 Notwithstanding provision.</a:t>
            </a:r>
          </a:p>
          <a:p>
            <a:r>
              <a:rPr lang="en-GB" dirty="0">
                <a:solidFill>
                  <a:srgbClr val="000000"/>
                </a:solidFill>
                <a:latin typeface="Open sans" panose="020B0606030504020204" pitchFamily="34" charset="0"/>
                <a:ea typeface="Open sans" panose="020B0606030504020204" pitchFamily="34" charset="0"/>
                <a:cs typeface="Open sans" panose="020B0606030504020204" pitchFamily="34" charset="0"/>
              </a:rPr>
              <a:t>The Court stated that the </a:t>
            </a:r>
            <a:r>
              <a:rPr lang="en-GB" i="1" dirty="0">
                <a:solidFill>
                  <a:srgbClr val="000000"/>
                </a:solidFill>
                <a:latin typeface="Open sans" panose="020B0606030504020204" pitchFamily="34" charset="0"/>
                <a:ea typeface="Open sans" panose="020B0606030504020204" pitchFamily="34" charset="0"/>
                <a:cs typeface="Open sans" panose="020B0606030504020204" pitchFamily="34" charset="0"/>
              </a:rPr>
              <a:t>Charter </a:t>
            </a:r>
            <a:r>
              <a:rPr lang="en-GB" dirty="0">
                <a:solidFill>
                  <a:srgbClr val="000000"/>
                </a:solidFill>
                <a:latin typeface="Open sans" panose="020B0606030504020204" pitchFamily="34" charset="0"/>
                <a:ea typeface="Open sans" panose="020B0606030504020204" pitchFamily="34" charset="0"/>
                <a:cs typeface="Open sans" panose="020B0606030504020204" pitchFamily="34" charset="0"/>
              </a:rPr>
              <a:t>applied because VGFN was a government “by nature” performing the core functions of government. But the Court states this conclusion only insofar as the government decision “flows from the exercise of statutory power under s. 91(24) of the </a:t>
            </a:r>
            <a:r>
              <a:rPr lang="en-GB" i="1" dirty="0">
                <a:solidFill>
                  <a:srgbClr val="000000"/>
                </a:solidFill>
                <a:latin typeface="Open sans" panose="020B0606030504020204" pitchFamily="34" charset="0"/>
                <a:ea typeface="Open sans" panose="020B0606030504020204" pitchFamily="34" charset="0"/>
                <a:cs typeface="Open sans" panose="020B0606030504020204" pitchFamily="34" charset="0"/>
              </a:rPr>
              <a:t>Constitution Act, 1867” </a:t>
            </a:r>
            <a:r>
              <a:rPr lang="en-GB" dirty="0">
                <a:solidFill>
                  <a:srgbClr val="000000"/>
                </a:solidFill>
                <a:latin typeface="Open sans" panose="020B0606030504020204" pitchFamily="34" charset="0"/>
                <a:ea typeface="Open sans" panose="020B0606030504020204" pitchFamily="34" charset="0"/>
                <a:cs typeface="Open sans" panose="020B0606030504020204" pitchFamily="34" charset="0"/>
              </a:rPr>
              <a:t>(para 91). </a:t>
            </a:r>
          </a:p>
          <a:p>
            <a:endParaRPr lang="en-GB" b="1" i="0" u="none" strike="noStrike" baseline="0" dirty="0">
              <a:solidFill>
                <a:srgbClr val="000000"/>
              </a:solidFill>
              <a:latin typeface="Open sans" panose="020B0606030504020204" pitchFamily="34" charset="0"/>
              <a:ea typeface="Open sans" panose="020B0606030504020204" pitchFamily="34" charset="0"/>
              <a:cs typeface="Open sans" panose="020B0606030504020204" pitchFamily="34" charset="0"/>
            </a:endParaRPr>
          </a:p>
          <a:p>
            <a:pPr marL="0" indent="0">
              <a:buNone/>
            </a:pPr>
            <a:endParaRPr lang="en-CA" dirty="0">
              <a:latin typeface="Open sans" panose="020B0606030504020204" pitchFamily="34" charset="0"/>
              <a:ea typeface="Open sans" panose="020B0606030504020204" pitchFamily="34" charset="0"/>
              <a:cs typeface="Open sans" panose="020B0606030504020204" pitchFamily="34" charset="0"/>
            </a:endParaRPr>
          </a:p>
          <a:p>
            <a:pPr marL="0" indent="0">
              <a:buNone/>
            </a:pPr>
            <a:endParaRPr lang="en-CA" dirty="0">
              <a:latin typeface="Open Sans" panose="020B0606030504020204" pitchFamily="34" charset="0"/>
              <a:ea typeface="Open Sans" panose="020B0606030504020204" pitchFamily="34" charset="0"/>
              <a:cs typeface="Open Sans" panose="020B0606030504020204" pitchFamily="34" charset="0"/>
            </a:endParaRPr>
          </a:p>
          <a:p>
            <a:pPr marL="0" indent="0">
              <a:buNone/>
            </a:pPr>
            <a:endParaRPr lang="en-CA" dirty="0">
              <a:latin typeface="Open Sans" panose="020B0606030504020204" pitchFamily="34" charset="0"/>
              <a:ea typeface="Open Sans" panose="020B0606030504020204" pitchFamily="34" charset="0"/>
              <a:cs typeface="Open Sans" panose="020B0606030504020204" pitchFamily="34" charset="0"/>
            </a:endParaRPr>
          </a:p>
          <a:p>
            <a:pPr marL="0" indent="0">
              <a:buNone/>
            </a:pPr>
            <a:endParaRPr lang="en-CA" dirty="0">
              <a:latin typeface="Open Sans" panose="020B0606030504020204" pitchFamily="34" charset="0"/>
              <a:ea typeface="Open Sans" panose="020B0606030504020204" pitchFamily="34" charset="0"/>
              <a:cs typeface="Open Sans" panose="020B0606030504020204" pitchFamily="34" charset="0"/>
            </a:endParaRPr>
          </a:p>
          <a:p>
            <a:pPr marL="0" indent="0">
              <a:buNone/>
            </a:pPr>
            <a:endParaRPr lang="en-CA" dirty="0">
              <a:latin typeface="Open Sans" panose="020B0606030504020204" pitchFamily="34" charset="0"/>
              <a:ea typeface="Open Sans" panose="020B0606030504020204" pitchFamily="34" charset="0"/>
              <a:cs typeface="Open Sans" panose="020B0606030504020204" pitchFamily="34" charset="0"/>
            </a:endParaRPr>
          </a:p>
          <a:p>
            <a:pPr marL="0" indent="0">
              <a:buNone/>
            </a:pPr>
            <a:endParaRPr lang="en-CA" dirty="0">
              <a:latin typeface="Open Sans" panose="020B0606030504020204" pitchFamily="34" charset="0"/>
              <a:ea typeface="Open Sans" panose="020B0606030504020204" pitchFamily="34" charset="0"/>
              <a:cs typeface="Open Sans" panose="020B0606030504020204" pitchFamily="34" charset="0"/>
            </a:endParaRPr>
          </a:p>
          <a:p>
            <a:endParaRPr lang="en-CA" dirty="0">
              <a:latin typeface="Open Sans" panose="020B0606030504020204" pitchFamily="34" charset="0"/>
              <a:ea typeface="Open Sans" panose="020B0606030504020204" pitchFamily="34" charset="0"/>
              <a:cs typeface="Open Sans" panose="020B0606030504020204" pitchFamily="34" charset="0"/>
            </a:endParaRPr>
          </a:p>
          <a:p>
            <a:endParaRPr lang="en-US" dirty="0">
              <a:solidFill>
                <a:srgbClr val="4F4D56"/>
              </a:solidFill>
            </a:endParaRPr>
          </a:p>
        </p:txBody>
      </p:sp>
      <p:sp>
        <p:nvSpPr>
          <p:cNvPr id="5" name="TextBox 4"/>
          <p:cNvSpPr txBox="1"/>
          <p:nvPr/>
        </p:nvSpPr>
        <p:spPr>
          <a:xfrm>
            <a:off x="1981200" y="6363408"/>
            <a:ext cx="5264332" cy="230832"/>
          </a:xfrm>
          <a:prstGeom prst="rect">
            <a:avLst/>
          </a:prstGeom>
          <a:noFill/>
        </p:spPr>
        <p:txBody>
          <a:bodyPr wrap="none" rtlCol="0">
            <a:spAutoFit/>
          </a:bodyPr>
          <a:lstStyle/>
          <a:p>
            <a:r>
              <a:rPr lang="en-US" sz="900" kern="0" spc="150" dirty="0">
                <a:solidFill>
                  <a:srgbClr val="ADB8BF"/>
                </a:solidFill>
                <a:latin typeface="Open sans"/>
                <a:cs typeface="Open sans"/>
              </a:rPr>
              <a:t>WOODWARD &amp; COMPANY </a:t>
            </a:r>
            <a:r>
              <a:rPr lang="en-US" sz="900" kern="0" spc="150" dirty="0">
                <a:solidFill>
                  <a:srgbClr val="FBB040"/>
                </a:solidFill>
                <a:latin typeface="Open sans"/>
                <a:cs typeface="Open sans"/>
              </a:rPr>
              <a:t>| </a:t>
            </a:r>
            <a:r>
              <a:rPr lang="en-US" sz="900" kern="0" spc="150" dirty="0">
                <a:solidFill>
                  <a:srgbClr val="ADB8BF"/>
                </a:solidFill>
                <a:latin typeface="Open sans"/>
                <a:cs typeface="Open sans"/>
              </a:rPr>
              <a:t>LAWYERS LLP </a:t>
            </a:r>
            <a:r>
              <a:rPr lang="en-US" sz="900" kern="0" spc="150" dirty="0">
                <a:solidFill>
                  <a:srgbClr val="FBB040"/>
                </a:solidFill>
                <a:latin typeface="Open sans"/>
                <a:cs typeface="Open sans"/>
              </a:rPr>
              <a:t>|</a:t>
            </a:r>
            <a:r>
              <a:rPr lang="en-US" sz="900" kern="0" spc="150" dirty="0">
                <a:solidFill>
                  <a:srgbClr val="ADB8BF"/>
                </a:solidFill>
                <a:latin typeface="Open sans"/>
                <a:cs typeface="Open sans"/>
              </a:rPr>
              <a:t> BARRISTERS &amp; SOLICITORS</a:t>
            </a:r>
            <a:endParaRPr lang="en-US" sz="900" kern="0" spc="150" dirty="0"/>
          </a:p>
        </p:txBody>
      </p:sp>
    </p:spTree>
    <p:extLst>
      <p:ext uri="{BB962C8B-B14F-4D97-AF65-F5344CB8AC3E}">
        <p14:creationId xmlns:p14="http://schemas.microsoft.com/office/powerpoint/2010/main" val="4808118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4F4D56"/>
                </a:solidFill>
                <a:latin typeface="Open Sans"/>
                <a:cs typeface="Open Sans"/>
              </a:rPr>
              <a:t>SCC Findings – Application of s. 25</a:t>
            </a:r>
            <a:br>
              <a:rPr lang="en-US" dirty="0">
                <a:solidFill>
                  <a:srgbClr val="4F4D56"/>
                </a:solidFill>
                <a:latin typeface="Open Sans"/>
                <a:cs typeface="Open Sans"/>
              </a:rPr>
            </a:br>
            <a:endParaRPr lang="en-US" sz="3100" dirty="0">
              <a:solidFill>
                <a:srgbClr val="4F4D56"/>
              </a:solidFill>
              <a:latin typeface="Open Sans"/>
              <a:cs typeface="Open Sans"/>
            </a:endParaRPr>
          </a:p>
        </p:txBody>
      </p:sp>
      <p:sp>
        <p:nvSpPr>
          <p:cNvPr id="3" name="Content Placeholder 2"/>
          <p:cNvSpPr>
            <a:spLocks noGrp="1"/>
          </p:cNvSpPr>
          <p:nvPr>
            <p:ph idx="1"/>
          </p:nvPr>
        </p:nvSpPr>
        <p:spPr/>
        <p:txBody>
          <a:bodyPr>
            <a:normAutofit/>
          </a:bodyPr>
          <a:lstStyle/>
          <a:p>
            <a:r>
              <a:rPr lang="en-GB" dirty="0">
                <a:solidFill>
                  <a:srgbClr val="000000"/>
                </a:solidFill>
                <a:latin typeface="Open sans" panose="020B0606030504020204" pitchFamily="34" charset="0"/>
                <a:ea typeface="Open sans" panose="020B0606030504020204" pitchFamily="34" charset="0"/>
                <a:cs typeface="Open sans" panose="020B0606030504020204" pitchFamily="34" charset="0"/>
              </a:rPr>
              <a:t>For the first time since the </a:t>
            </a:r>
            <a:r>
              <a:rPr lang="en-GB" i="1" dirty="0">
                <a:solidFill>
                  <a:srgbClr val="000000"/>
                </a:solidFill>
                <a:latin typeface="Open sans" panose="020B0606030504020204" pitchFamily="34" charset="0"/>
                <a:ea typeface="Open sans" panose="020B0606030504020204" pitchFamily="34" charset="0"/>
                <a:cs typeface="Open sans" panose="020B0606030504020204" pitchFamily="34" charset="0"/>
              </a:rPr>
              <a:t>Charter </a:t>
            </a:r>
            <a:r>
              <a:rPr lang="en-GB" dirty="0">
                <a:solidFill>
                  <a:srgbClr val="000000"/>
                </a:solidFill>
                <a:latin typeface="Open sans" panose="020B0606030504020204" pitchFamily="34" charset="0"/>
                <a:ea typeface="Open sans" panose="020B0606030504020204" pitchFamily="34" charset="0"/>
                <a:cs typeface="Open sans" panose="020B0606030504020204" pitchFamily="34" charset="0"/>
              </a:rPr>
              <a:t>became effective, the Court set out a framework for how this protective provision would apply. </a:t>
            </a:r>
          </a:p>
          <a:p>
            <a:r>
              <a:rPr lang="en-GB" dirty="0">
                <a:solidFill>
                  <a:srgbClr val="000000"/>
                </a:solidFill>
                <a:latin typeface="Open sans" panose="020B0606030504020204" pitchFamily="34" charset="0"/>
                <a:ea typeface="Open sans" panose="020B0606030504020204" pitchFamily="34" charset="0"/>
                <a:cs typeface="Open sans" panose="020B0606030504020204" pitchFamily="34" charset="0"/>
              </a:rPr>
              <a:t>Section 25 acts to ensure that the collectively held rights of indigenous communities trump individualistic rights protected by the </a:t>
            </a:r>
            <a:r>
              <a:rPr lang="en-GB" i="1" dirty="0">
                <a:solidFill>
                  <a:srgbClr val="000000"/>
                </a:solidFill>
                <a:latin typeface="Open sans" panose="020B0606030504020204" pitchFamily="34" charset="0"/>
                <a:ea typeface="Open sans" panose="020B0606030504020204" pitchFamily="34" charset="0"/>
                <a:cs typeface="Open sans" panose="020B0606030504020204" pitchFamily="34" charset="0"/>
              </a:rPr>
              <a:t>Charter </a:t>
            </a:r>
            <a:r>
              <a:rPr lang="en-GB" dirty="0">
                <a:solidFill>
                  <a:srgbClr val="000000"/>
                </a:solidFill>
                <a:latin typeface="Open sans" panose="020B0606030504020204" pitchFamily="34" charset="0"/>
                <a:ea typeface="Open sans" panose="020B0606030504020204" pitchFamily="34" charset="0"/>
                <a:cs typeface="Open sans" panose="020B0606030504020204" pitchFamily="34" charset="0"/>
              </a:rPr>
              <a:t>when there is a “real” and “irreconcilable” conflict.</a:t>
            </a:r>
          </a:p>
          <a:p>
            <a:r>
              <a:rPr lang="en-GB" dirty="0">
                <a:solidFill>
                  <a:srgbClr val="000000"/>
                </a:solidFill>
                <a:latin typeface="Open sans" panose="020B0606030504020204" pitchFamily="34" charset="0"/>
                <a:ea typeface="Open sans" panose="020B0606030504020204" pitchFamily="34" charset="0"/>
                <a:cs typeface="Open sans" panose="020B0606030504020204" pitchFamily="34" charset="0"/>
              </a:rPr>
              <a:t>This analysis is not as strong as VGFN and us would have liked but it should be a strong protection for some of C/TFN’s primary community based rights.</a:t>
            </a:r>
          </a:p>
          <a:p>
            <a:endParaRPr lang="en-GB" b="1" i="0" u="none" strike="noStrike" baseline="0" dirty="0">
              <a:solidFill>
                <a:srgbClr val="000000"/>
              </a:solidFill>
              <a:latin typeface="Open sans" panose="020B0606030504020204" pitchFamily="34" charset="0"/>
              <a:ea typeface="Open sans" panose="020B0606030504020204" pitchFamily="34" charset="0"/>
              <a:cs typeface="Open sans" panose="020B0606030504020204" pitchFamily="34" charset="0"/>
            </a:endParaRPr>
          </a:p>
          <a:p>
            <a:pPr marL="0" indent="0">
              <a:buNone/>
            </a:pPr>
            <a:endParaRPr lang="en-CA" dirty="0">
              <a:latin typeface="Open sans" panose="020B0606030504020204" pitchFamily="34" charset="0"/>
              <a:ea typeface="Open sans" panose="020B0606030504020204" pitchFamily="34" charset="0"/>
              <a:cs typeface="Open sans" panose="020B0606030504020204" pitchFamily="34" charset="0"/>
            </a:endParaRPr>
          </a:p>
          <a:p>
            <a:pPr marL="0" indent="0">
              <a:buNone/>
            </a:pPr>
            <a:endParaRPr lang="en-CA" dirty="0">
              <a:latin typeface="Open Sans" panose="020B0606030504020204" pitchFamily="34" charset="0"/>
              <a:ea typeface="Open Sans" panose="020B0606030504020204" pitchFamily="34" charset="0"/>
              <a:cs typeface="Open Sans" panose="020B0606030504020204" pitchFamily="34" charset="0"/>
            </a:endParaRPr>
          </a:p>
          <a:p>
            <a:pPr marL="0" indent="0">
              <a:buNone/>
            </a:pPr>
            <a:endParaRPr lang="en-CA" dirty="0">
              <a:latin typeface="Open Sans" panose="020B0606030504020204" pitchFamily="34" charset="0"/>
              <a:ea typeface="Open Sans" panose="020B0606030504020204" pitchFamily="34" charset="0"/>
              <a:cs typeface="Open Sans" panose="020B0606030504020204" pitchFamily="34" charset="0"/>
            </a:endParaRPr>
          </a:p>
          <a:p>
            <a:pPr marL="0" indent="0">
              <a:buNone/>
            </a:pPr>
            <a:endParaRPr lang="en-CA" dirty="0">
              <a:latin typeface="Open Sans" panose="020B0606030504020204" pitchFamily="34" charset="0"/>
              <a:ea typeface="Open Sans" panose="020B0606030504020204" pitchFamily="34" charset="0"/>
              <a:cs typeface="Open Sans" panose="020B0606030504020204" pitchFamily="34" charset="0"/>
            </a:endParaRPr>
          </a:p>
          <a:p>
            <a:pPr marL="0" indent="0">
              <a:buNone/>
            </a:pPr>
            <a:endParaRPr lang="en-CA" dirty="0">
              <a:latin typeface="Open Sans" panose="020B0606030504020204" pitchFamily="34" charset="0"/>
              <a:ea typeface="Open Sans" panose="020B0606030504020204" pitchFamily="34" charset="0"/>
              <a:cs typeface="Open Sans" panose="020B0606030504020204" pitchFamily="34" charset="0"/>
            </a:endParaRPr>
          </a:p>
          <a:p>
            <a:pPr marL="0" indent="0">
              <a:buNone/>
            </a:pPr>
            <a:endParaRPr lang="en-CA" dirty="0">
              <a:latin typeface="Open Sans" panose="020B0606030504020204" pitchFamily="34" charset="0"/>
              <a:ea typeface="Open Sans" panose="020B0606030504020204" pitchFamily="34" charset="0"/>
              <a:cs typeface="Open Sans" panose="020B0606030504020204" pitchFamily="34" charset="0"/>
            </a:endParaRPr>
          </a:p>
          <a:p>
            <a:endParaRPr lang="en-CA" dirty="0">
              <a:latin typeface="Open Sans" panose="020B0606030504020204" pitchFamily="34" charset="0"/>
              <a:ea typeface="Open Sans" panose="020B0606030504020204" pitchFamily="34" charset="0"/>
              <a:cs typeface="Open Sans" panose="020B0606030504020204" pitchFamily="34" charset="0"/>
            </a:endParaRPr>
          </a:p>
          <a:p>
            <a:endParaRPr lang="en-US" dirty="0">
              <a:solidFill>
                <a:srgbClr val="4F4D56"/>
              </a:solidFill>
            </a:endParaRPr>
          </a:p>
        </p:txBody>
      </p:sp>
      <p:sp>
        <p:nvSpPr>
          <p:cNvPr id="5" name="TextBox 4"/>
          <p:cNvSpPr txBox="1"/>
          <p:nvPr/>
        </p:nvSpPr>
        <p:spPr>
          <a:xfrm>
            <a:off x="1981200" y="6363408"/>
            <a:ext cx="5264332" cy="230832"/>
          </a:xfrm>
          <a:prstGeom prst="rect">
            <a:avLst/>
          </a:prstGeom>
          <a:noFill/>
        </p:spPr>
        <p:txBody>
          <a:bodyPr wrap="none" rtlCol="0">
            <a:spAutoFit/>
          </a:bodyPr>
          <a:lstStyle/>
          <a:p>
            <a:r>
              <a:rPr lang="en-US" sz="900" kern="0" spc="150" dirty="0">
                <a:solidFill>
                  <a:srgbClr val="ADB8BF"/>
                </a:solidFill>
                <a:latin typeface="Open sans"/>
                <a:cs typeface="Open sans"/>
              </a:rPr>
              <a:t>WOODWARD &amp; COMPANY </a:t>
            </a:r>
            <a:r>
              <a:rPr lang="en-US" sz="900" kern="0" spc="150" dirty="0">
                <a:solidFill>
                  <a:srgbClr val="FBB040"/>
                </a:solidFill>
                <a:latin typeface="Open sans"/>
                <a:cs typeface="Open sans"/>
              </a:rPr>
              <a:t>| </a:t>
            </a:r>
            <a:r>
              <a:rPr lang="en-US" sz="900" kern="0" spc="150" dirty="0">
                <a:solidFill>
                  <a:srgbClr val="ADB8BF"/>
                </a:solidFill>
                <a:latin typeface="Open sans"/>
                <a:cs typeface="Open sans"/>
              </a:rPr>
              <a:t>LAWYERS LLP </a:t>
            </a:r>
            <a:r>
              <a:rPr lang="en-US" sz="900" kern="0" spc="150" dirty="0">
                <a:solidFill>
                  <a:srgbClr val="FBB040"/>
                </a:solidFill>
                <a:latin typeface="Open sans"/>
                <a:cs typeface="Open sans"/>
              </a:rPr>
              <a:t>|</a:t>
            </a:r>
            <a:r>
              <a:rPr lang="en-US" sz="900" kern="0" spc="150" dirty="0">
                <a:solidFill>
                  <a:srgbClr val="ADB8BF"/>
                </a:solidFill>
                <a:latin typeface="Open sans"/>
                <a:cs typeface="Open sans"/>
              </a:rPr>
              <a:t> BARRISTERS &amp; SOLICITORS</a:t>
            </a:r>
            <a:endParaRPr lang="en-US" sz="900" kern="0" spc="150" dirty="0"/>
          </a:p>
        </p:txBody>
      </p:sp>
    </p:spTree>
    <p:extLst>
      <p:ext uri="{BB962C8B-B14F-4D97-AF65-F5344CB8AC3E}">
        <p14:creationId xmlns:p14="http://schemas.microsoft.com/office/powerpoint/2010/main" val="2097514575"/>
      </p:ext>
    </p:extLst>
  </p:cSld>
  <p:clrMapOvr>
    <a:masterClrMapping/>
  </p:clrMapOvr>
</p:sld>
</file>

<file path=ppt/theme/theme1.xml><?xml version="1.0" encoding="utf-8"?>
<a:theme xmlns:a="http://schemas.openxmlformats.org/drawingml/2006/main" name="Retrospect">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Revised new not quite there yet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3511</TotalTime>
  <Words>1149</Words>
  <Application>Microsoft Office PowerPoint</Application>
  <PresentationFormat>Widescreen</PresentationFormat>
  <Paragraphs>101</Paragraphs>
  <Slides>12</Slides>
  <Notes>8</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12</vt:i4>
      </vt:variant>
    </vt:vector>
  </HeadingPairs>
  <TitlesOfParts>
    <vt:vector size="19" baseType="lpstr">
      <vt:lpstr>Arial</vt:lpstr>
      <vt:lpstr>Calibri</vt:lpstr>
      <vt:lpstr>Calibri Light</vt:lpstr>
      <vt:lpstr>Open Sans</vt:lpstr>
      <vt:lpstr>Open Sans</vt:lpstr>
      <vt:lpstr>Retrospect</vt:lpstr>
      <vt:lpstr>Revised new not quite there yet2</vt:lpstr>
      <vt:lpstr>PowerPoint Presentation</vt:lpstr>
      <vt:lpstr> </vt:lpstr>
      <vt:lpstr>Key case take aways </vt:lpstr>
      <vt:lpstr>Background Facts </vt:lpstr>
      <vt:lpstr>Background Law </vt:lpstr>
      <vt:lpstr>Section 25 of the Charter </vt:lpstr>
      <vt:lpstr>VGFN’s Constitution </vt:lpstr>
      <vt:lpstr>SCC Findings – Charter application </vt:lpstr>
      <vt:lpstr>SCC Findings – Application of s. 25 </vt:lpstr>
      <vt:lpstr>What does this mean for C/TFN???</vt:lpstr>
      <vt:lpstr>Establish and strengthen the Judicial Council.</vt:lpstr>
      <vt:lpstr>Consider programs and decisions in the context of collective rights.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Gavin Gardiner</dc:creator>
  <cp:lastModifiedBy>Heike Graf</cp:lastModifiedBy>
  <cp:revision>41</cp:revision>
  <cp:lastPrinted>2019-11-18T02:00:41Z</cp:lastPrinted>
  <dcterms:created xsi:type="dcterms:W3CDTF">2019-11-17T03:37:20Z</dcterms:created>
  <dcterms:modified xsi:type="dcterms:W3CDTF">2024-09-28T17:01:00Z</dcterms:modified>
</cp:coreProperties>
</file>